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slides/slide218.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s/slide221.xml" ContentType="application/vnd.openxmlformats-officedocument.presentationml.slide+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Layouts/slideLayout118.xml" ContentType="application/vnd.openxmlformats-officedocument.presentationml.slideLayout+xml"/>
  <Override PartName="/ppt/slideLayouts/slideLayout165.xml" ContentType="application/vnd.openxmlformats-officedocument.presentationml.slideLayout+xml"/>
  <Default Extension="png" ContentType="image/png"/>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slides/slide240.xml" ContentType="application/vnd.openxmlformats-officedocument.presentationml.slide+xml"/>
  <Override PartName="/ppt/slideLayouts/slideLayout21.xml" ContentType="application/vnd.openxmlformats-officedocument.presentationml.slideLayout+xml"/>
  <Override PartName="/ppt/slideLayouts/slideLayout121.xml" ContentType="application/vnd.openxmlformats-officedocument.presentationml.slideLayout+xml"/>
  <Override PartName="/ppt/slides/slide17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slides/slide41.xml" ContentType="application/vnd.openxmlformats-officedocument.presentationml.slide+xml"/>
  <Override PartName="/ppt/slides/slide223.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40.xml" ContentType="application/vnd.openxmlformats-officedocument.presentationml.slideLayout+xml"/>
  <Override PartName="/ppt/slideMasters/slideMaster13.xml" ContentType="application/vnd.openxmlformats-officedocument.presentationml.slideMaster+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slides/slide157.xml" ContentType="application/vnd.openxmlformats-officedocument.presentationml.slide+xml"/>
  <Override PartName="/ppt/slides/slide220.xml" ContentType="application/vnd.openxmlformats-officedocument.presentationml.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theme/theme9.xml" ContentType="application/vnd.openxmlformats-officedocument.them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s/slide214.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theme/theme14.xml" ContentType="application/vnd.openxmlformats-officedocument.them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Layouts/slideLayout50.xml" ContentType="application/vnd.openxmlformats-officedocument.presentationml.slideLayout+xml"/>
  <Default Extension="wdp" ContentType="image/vnd.ms-photo"/>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s/slide167.xml" ContentType="application/vnd.openxmlformats-officedocument.presentationml.slide+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Layouts/slideLayout14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s/slide139.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theme/theme13.xml" ContentType="application/vnd.openxmlformats-officedocument.theme+xml"/>
  <Override PartName="/ppt/slideLayouts/slideLayout179.xml" ContentType="application/vnd.openxmlformats-officedocument.presentationml.slideLayout+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s/slide229.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s/slide207.xml" ContentType="application/vnd.openxmlformats-officedocument.presentationml.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98.xml" ContentType="application/vnd.openxmlformats-officedocument.presentationml.slideLayout+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204.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110.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heme/theme15.xml" ContentType="application/vnd.openxmlformats-officedocument.them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Lst>
  <p:notesMasterIdLst>
    <p:notesMasterId r:id="rId263"/>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506" r:id="rId158"/>
    <p:sldId id="398" r:id="rId159"/>
    <p:sldId id="399" r:id="rId160"/>
    <p:sldId id="400" r:id="rId161"/>
    <p:sldId id="401" r:id="rId162"/>
    <p:sldId id="402" r:id="rId163"/>
    <p:sldId id="403"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27" r:id="rId188"/>
    <p:sldId id="429" r:id="rId189"/>
    <p:sldId id="430" r:id="rId190"/>
    <p:sldId id="431" r:id="rId191"/>
    <p:sldId id="432" r:id="rId192"/>
    <p:sldId id="434" r:id="rId193"/>
    <p:sldId id="435" r:id="rId194"/>
    <p:sldId id="436" r:id="rId195"/>
    <p:sldId id="437" r:id="rId196"/>
    <p:sldId id="438" r:id="rId197"/>
    <p:sldId id="492" r:id="rId198"/>
    <p:sldId id="493" r:id="rId199"/>
    <p:sldId id="494" r:id="rId200"/>
    <p:sldId id="495" r:id="rId201"/>
    <p:sldId id="496" r:id="rId202"/>
    <p:sldId id="497" r:id="rId203"/>
    <p:sldId id="498" r:id="rId204"/>
    <p:sldId id="499" r:id="rId205"/>
    <p:sldId id="500" r:id="rId206"/>
    <p:sldId id="501" r:id="rId207"/>
    <p:sldId id="502" r:id="rId208"/>
    <p:sldId id="503" r:id="rId209"/>
    <p:sldId id="504" r:id="rId210"/>
    <p:sldId id="505" r:id="rId211"/>
    <p:sldId id="439" r:id="rId212"/>
    <p:sldId id="440" r:id="rId213"/>
    <p:sldId id="441" r:id="rId214"/>
    <p:sldId id="442" r:id="rId215"/>
    <p:sldId id="443" r:id="rId216"/>
    <p:sldId id="444" r:id="rId217"/>
    <p:sldId id="445" r:id="rId218"/>
    <p:sldId id="446" r:id="rId219"/>
    <p:sldId id="447" r:id="rId220"/>
    <p:sldId id="448" r:id="rId221"/>
    <p:sldId id="449" r:id="rId222"/>
    <p:sldId id="450" r:id="rId223"/>
    <p:sldId id="451" r:id="rId224"/>
    <p:sldId id="452" r:id="rId225"/>
    <p:sldId id="453" r:id="rId226"/>
    <p:sldId id="454" r:id="rId227"/>
    <p:sldId id="455" r:id="rId228"/>
    <p:sldId id="456" r:id="rId229"/>
    <p:sldId id="457" r:id="rId230"/>
    <p:sldId id="459" r:id="rId231"/>
    <p:sldId id="460" r:id="rId232"/>
    <p:sldId id="461" r:id="rId233"/>
    <p:sldId id="462" r:id="rId234"/>
    <p:sldId id="463" r:id="rId235"/>
    <p:sldId id="464" r:id="rId236"/>
    <p:sldId id="465" r:id="rId237"/>
    <p:sldId id="467" r:id="rId238"/>
    <p:sldId id="468" r:id="rId239"/>
    <p:sldId id="469" r:id="rId240"/>
    <p:sldId id="470" r:id="rId241"/>
    <p:sldId id="471" r:id="rId242"/>
    <p:sldId id="472" r:id="rId243"/>
    <p:sldId id="473" r:id="rId244"/>
    <p:sldId id="474" r:id="rId245"/>
    <p:sldId id="475" r:id="rId246"/>
    <p:sldId id="476" r:id="rId247"/>
    <p:sldId id="477" r:id="rId248"/>
    <p:sldId id="478" r:id="rId249"/>
    <p:sldId id="479" r:id="rId250"/>
    <p:sldId id="480" r:id="rId251"/>
    <p:sldId id="481" r:id="rId252"/>
    <p:sldId id="482" r:id="rId253"/>
    <p:sldId id="483" r:id="rId254"/>
    <p:sldId id="484" r:id="rId255"/>
    <p:sldId id="485" r:id="rId256"/>
    <p:sldId id="486" r:id="rId257"/>
    <p:sldId id="487" r:id="rId258"/>
    <p:sldId id="488" r:id="rId259"/>
    <p:sldId id="489" r:id="rId260"/>
    <p:sldId id="490" r:id="rId261"/>
    <p:sldId id="491" r:id="rId26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8" d="100"/>
          <a:sy n="78" d="100"/>
        </p:scale>
        <p:origin x="-822" y="-84"/>
      </p:cViewPr>
      <p:guideLst>
        <p:guide orient="horz" pos="1786"/>
        <p:guide pos="317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slide" Target="slides/slide211.xml"/><Relationship Id="rId247" Type="http://schemas.openxmlformats.org/officeDocument/2006/relationships/slide" Target="slides/slide232.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37" Type="http://schemas.openxmlformats.org/officeDocument/2006/relationships/slide" Target="slides/slide222.xml"/><Relationship Id="rId258" Type="http://schemas.openxmlformats.org/officeDocument/2006/relationships/slide" Target="slides/slide243.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openxmlformats.org/officeDocument/2006/relationships/slide" Target="slides/slide212.xml"/><Relationship Id="rId248" Type="http://schemas.openxmlformats.org/officeDocument/2006/relationships/slide" Target="slides/slide233.xml"/><Relationship Id="rId12" Type="http://schemas.openxmlformats.org/officeDocument/2006/relationships/slideMaster" Target="slideMasters/slideMaster12.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6.xml"/><Relationship Id="rId238" Type="http://schemas.openxmlformats.org/officeDocument/2006/relationships/slide" Target="slides/slide223.xml"/><Relationship Id="rId259" Type="http://schemas.openxmlformats.org/officeDocument/2006/relationships/slide" Target="slides/slide244.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slide" Target="slides/slide120.xml"/><Relationship Id="rId151" Type="http://schemas.openxmlformats.org/officeDocument/2006/relationships/slide" Target="slides/slide136.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172" Type="http://schemas.openxmlformats.org/officeDocument/2006/relationships/slide" Target="slides/slide157.xml"/><Relationship Id="rId193" Type="http://schemas.openxmlformats.org/officeDocument/2006/relationships/slide" Target="slides/slide178.xml"/><Relationship Id="rId202" Type="http://schemas.openxmlformats.org/officeDocument/2006/relationships/slide" Target="slides/slide187.xml"/><Relationship Id="rId207" Type="http://schemas.openxmlformats.org/officeDocument/2006/relationships/slide" Target="slides/slide192.xml"/><Relationship Id="rId223" Type="http://schemas.openxmlformats.org/officeDocument/2006/relationships/slide" Target="slides/slide208.xml"/><Relationship Id="rId228" Type="http://schemas.openxmlformats.org/officeDocument/2006/relationships/slide" Target="slides/slide213.xml"/><Relationship Id="rId244" Type="http://schemas.openxmlformats.org/officeDocument/2006/relationships/slide" Target="slides/slide229.xml"/><Relationship Id="rId249" Type="http://schemas.openxmlformats.org/officeDocument/2006/relationships/slide" Target="slides/slide234.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260" Type="http://schemas.openxmlformats.org/officeDocument/2006/relationships/slide" Target="slides/slide245.xml"/><Relationship Id="rId265" Type="http://schemas.openxmlformats.org/officeDocument/2006/relationships/viewProps" Target="viewProps.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slide" Target="slides/slide147.xml"/><Relationship Id="rId183" Type="http://schemas.openxmlformats.org/officeDocument/2006/relationships/slide" Target="slides/slide168.xml"/><Relationship Id="rId213" Type="http://schemas.openxmlformats.org/officeDocument/2006/relationships/slide" Target="slides/slide198.xml"/><Relationship Id="rId218" Type="http://schemas.openxmlformats.org/officeDocument/2006/relationships/slide" Target="slides/slide203.xml"/><Relationship Id="rId234" Type="http://schemas.openxmlformats.org/officeDocument/2006/relationships/slide" Target="slides/slide219.xml"/><Relationship Id="rId239" Type="http://schemas.openxmlformats.org/officeDocument/2006/relationships/slide" Target="slides/slide224.xml"/><Relationship Id="rId2" Type="http://schemas.openxmlformats.org/officeDocument/2006/relationships/slideMaster" Target="slideMasters/slideMaster2.xml"/><Relationship Id="rId29" Type="http://schemas.openxmlformats.org/officeDocument/2006/relationships/slide" Target="slides/slide14.xml"/><Relationship Id="rId250" Type="http://schemas.openxmlformats.org/officeDocument/2006/relationships/slide" Target="slides/slide235.xml"/><Relationship Id="rId255" Type="http://schemas.openxmlformats.org/officeDocument/2006/relationships/slide" Target="slides/slide240.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199" Type="http://schemas.openxmlformats.org/officeDocument/2006/relationships/slide" Target="slides/slide184.xml"/><Relationship Id="rId203" Type="http://schemas.openxmlformats.org/officeDocument/2006/relationships/slide" Target="slides/slide188.xml"/><Relationship Id="rId208" Type="http://schemas.openxmlformats.org/officeDocument/2006/relationships/slide" Target="slides/slide193.xml"/><Relationship Id="rId229" Type="http://schemas.openxmlformats.org/officeDocument/2006/relationships/slide" Target="slides/slide214.xml"/><Relationship Id="rId19" Type="http://schemas.openxmlformats.org/officeDocument/2006/relationships/slide" Target="slides/slide4.xml"/><Relationship Id="rId224" Type="http://schemas.openxmlformats.org/officeDocument/2006/relationships/slide" Target="slides/slide209.xml"/><Relationship Id="rId240" Type="http://schemas.openxmlformats.org/officeDocument/2006/relationships/slide" Target="slides/slide225.xml"/><Relationship Id="rId245" Type="http://schemas.openxmlformats.org/officeDocument/2006/relationships/slide" Target="slides/slide230.xml"/><Relationship Id="rId261" Type="http://schemas.openxmlformats.org/officeDocument/2006/relationships/slide" Target="slides/slide246.xml"/><Relationship Id="rId266" Type="http://schemas.openxmlformats.org/officeDocument/2006/relationships/theme" Target="theme/theme1.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slide" Target="slides/slide204.xml"/><Relationship Id="rId3" Type="http://schemas.openxmlformats.org/officeDocument/2006/relationships/slideMaster" Target="slideMasters/slideMaster3.xml"/><Relationship Id="rId214" Type="http://schemas.openxmlformats.org/officeDocument/2006/relationships/slide" Target="slides/slide199.xml"/><Relationship Id="rId230" Type="http://schemas.openxmlformats.org/officeDocument/2006/relationships/slide" Target="slides/slide215.xml"/><Relationship Id="rId235" Type="http://schemas.openxmlformats.org/officeDocument/2006/relationships/slide" Target="slides/slide220.xml"/><Relationship Id="rId251" Type="http://schemas.openxmlformats.org/officeDocument/2006/relationships/slide" Target="slides/slide236.xml"/><Relationship Id="rId256" Type="http://schemas.openxmlformats.org/officeDocument/2006/relationships/slide" Target="slides/slide24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slide" Target="slides/slide205.xml"/><Relationship Id="rId225" Type="http://schemas.openxmlformats.org/officeDocument/2006/relationships/slide" Target="slides/slide210.xml"/><Relationship Id="rId241" Type="http://schemas.openxmlformats.org/officeDocument/2006/relationships/slide" Target="slides/slide226.xml"/><Relationship Id="rId246" Type="http://schemas.openxmlformats.org/officeDocument/2006/relationships/slide" Target="slides/slide231.xml"/><Relationship Id="rId267"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262" Type="http://schemas.openxmlformats.org/officeDocument/2006/relationships/slide" Target="slides/slide247.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36" Type="http://schemas.openxmlformats.org/officeDocument/2006/relationships/slide" Target="slides/slide221.xml"/><Relationship Id="rId257" Type="http://schemas.openxmlformats.org/officeDocument/2006/relationships/slide" Target="slides/slide242.xml"/><Relationship Id="rId26" Type="http://schemas.openxmlformats.org/officeDocument/2006/relationships/slide" Target="slides/slide11.xml"/><Relationship Id="rId231" Type="http://schemas.openxmlformats.org/officeDocument/2006/relationships/slide" Target="slides/slide216.xml"/><Relationship Id="rId252" Type="http://schemas.openxmlformats.org/officeDocument/2006/relationships/slide" Target="slides/slide237.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slide" Target="slides/slide206.xml"/><Relationship Id="rId242" Type="http://schemas.openxmlformats.org/officeDocument/2006/relationships/slide" Target="slides/slide227.xml"/><Relationship Id="rId263" Type="http://schemas.openxmlformats.org/officeDocument/2006/relationships/notesMaster" Target="notesMasters/notesMaster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32" Type="http://schemas.openxmlformats.org/officeDocument/2006/relationships/slide" Target="slides/slide217.xml"/><Relationship Id="rId253" Type="http://schemas.openxmlformats.org/officeDocument/2006/relationships/slide" Target="slides/slide238.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slide" Target="slides/slide207.xml"/><Relationship Id="rId243" Type="http://schemas.openxmlformats.org/officeDocument/2006/relationships/slide" Target="slides/slide228.xml"/><Relationship Id="rId264" Type="http://schemas.openxmlformats.org/officeDocument/2006/relationships/presProps" Target="presProp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slideMaster" Target="slideMasters/slideMaster1.xml"/><Relationship Id="rId212" Type="http://schemas.openxmlformats.org/officeDocument/2006/relationships/slide" Target="slides/slide197.xml"/><Relationship Id="rId233" Type="http://schemas.openxmlformats.org/officeDocument/2006/relationships/slide" Target="slides/slide218.xml"/><Relationship Id="rId254" Type="http://schemas.openxmlformats.org/officeDocument/2006/relationships/slide" Target="slides/slide2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FF30370A-B4C7-4DBD-99C1-7C4438B3F96E}" type="datetimeFigureOut">
              <a:rPr lang="en-US" smtClean="0"/>
              <a:pPr/>
              <a:t>5/29/2018</a:t>
            </a:fld>
            <a:endParaRPr lang="en-US"/>
          </a:p>
        </p:txBody>
      </p:sp>
      <p:sp>
        <p:nvSpPr>
          <p:cNvPr id="4" name="Slide Image Placeholder 3"/>
          <p:cNvSpPr>
            <a:spLocks noGrp="1" noRot="1" noChangeAspect="1"/>
          </p:cNvSpPr>
          <p:nvPr>
            <p:ph type="sldImg" idx="2"/>
          </p:nvPr>
        </p:nvSpPr>
        <p:spPr>
          <a:xfrm>
            <a:off x="534988" y="754063"/>
            <a:ext cx="6702425"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778375"/>
            <a:ext cx="621665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3A42489F-273B-45FF-B4AD-077F2883628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50"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52"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54"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355"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7"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5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60"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361"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63"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36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65"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6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6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69"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74"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75"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376"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377"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79"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380"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381"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382"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383"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384"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88"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90"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92"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39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5"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9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39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39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01"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02"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03"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05"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0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07"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1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13"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1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415"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420"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421"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422"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26"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28"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30"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31"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3"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35"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36"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437"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2"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39"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40"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41"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4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4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45"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47"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448"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5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5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52"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453"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55"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456"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457"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458"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459"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460"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64"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66"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68"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69"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4"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1"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7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74"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475"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7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7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79"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8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82"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83"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85"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486"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88"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489"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490"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491"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93"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494"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495"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496"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497"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498"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02"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04"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4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47"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0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507"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1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12"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513"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15"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51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17"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1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20"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21"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23"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524"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26"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2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28"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529"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31"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532"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533"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534"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535"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536"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40"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42"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44"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545"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7"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4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50"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551"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53"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55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55"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5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5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59"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61"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562"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64"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65"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66"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567"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69"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570"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571"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572"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573"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574"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69530" y="31503"/>
            <a:ext cx="9083064" cy="793877"/>
          </a:xfrm>
        </p:spPr>
        <p:txBody>
          <a:bodyPr wrap="square" anchor="b"/>
          <a:lstStyle>
            <a:lvl1pPr>
              <a:lnSpc>
                <a:spcPct val="90000"/>
              </a:lnSpc>
              <a:defRPr sz="3200" b="0">
                <a:solidFill>
                  <a:schemeClr val="bg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3530" y="1083705"/>
            <a:ext cx="9072563" cy="3855974"/>
          </a:xfrm>
        </p:spPr>
        <p:txBody>
          <a:bodyPr lIns="0" tIns="0" rIns="0" bIns="0"/>
          <a:lstStyle>
            <a:lvl1pPr>
              <a:spcBef>
                <a:spcPts val="1600"/>
              </a:spcBef>
              <a:defRPr sz="2200">
                <a:solidFill>
                  <a:schemeClr val="bg2"/>
                </a:solidFill>
                <a:latin typeface="Calibri" panose="020F0502020204030204" pitchFamily="34" charset="0"/>
              </a:defRPr>
            </a:lvl1pPr>
            <a:lvl2pPr>
              <a:spcBef>
                <a:spcPts val="800"/>
              </a:spcBef>
              <a:buFont typeface="Museo Sans For Dell" pitchFamily="2" charset="0"/>
              <a:buChar char="–"/>
              <a:defRPr sz="1800">
                <a:solidFill>
                  <a:schemeClr val="bg2"/>
                </a:solidFill>
                <a:latin typeface="Calibri" panose="020F0502020204030204" pitchFamily="34" charset="0"/>
              </a:defRPr>
            </a:lvl2pPr>
            <a:lvl3pPr>
              <a:spcBef>
                <a:spcPts val="800"/>
              </a:spcBef>
              <a:defRPr sz="1600">
                <a:solidFill>
                  <a:schemeClr val="bg2"/>
                </a:solidFill>
                <a:latin typeface="Calibri" panose="020F0502020204030204" pitchFamily="34" charset="0"/>
              </a:defRPr>
            </a:lvl3pPr>
            <a:lvl4pPr>
              <a:spcBef>
                <a:spcPts val="800"/>
              </a:spcBef>
              <a:defRPr sz="1800">
                <a:solidFill>
                  <a:schemeClr val="bg2"/>
                </a:solidFill>
                <a:latin typeface="Museo Sans For Dell" pitchFamily="2" charset="0"/>
              </a:defRPr>
            </a:lvl4pPr>
            <a:lvl5pPr>
              <a:spcBef>
                <a:spcPts val="8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20" name="Straight Connector 19"/>
          <p:cNvCxnSpPr>
            <a:cxnSpLocks noChangeShapeType="1"/>
          </p:cNvCxnSpPr>
          <p:nvPr userDrawn="1"/>
        </p:nvCxnSpPr>
        <p:spPr bwMode="auto">
          <a:xfrm>
            <a:off x="504031" y="5103495"/>
            <a:ext cx="9072563"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90032" y="5325333"/>
            <a:ext cx="287017" cy="126011"/>
          </a:xfrm>
          <a:prstGeom prst="rect">
            <a:avLst/>
          </a:prstGeom>
        </p:spPr>
        <p:txBody>
          <a:bodyPr vert="horz" lIns="0" tIns="0" rIns="91440" bIns="0" rtlCol="0" anchor="ctr"/>
          <a:lstStyle>
            <a:lvl1pPr algn="l">
              <a:defRPr sz="900">
                <a:solidFill>
                  <a:schemeClr val="accent4"/>
                </a:solidFill>
                <a:latin typeface="Calibri" panose="020F0502020204030204" pitchFamily="34" charset="0"/>
              </a:defRPr>
            </a:lvl1p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a:t>
            </a:fld>
            <a:endParaRPr lang="en-US" dirty="0">
              <a:solidFill>
                <a:srgbClr val="AAAAAA"/>
              </a:solidFill>
            </a:endParaRPr>
          </a:p>
        </p:txBody>
      </p:sp>
    </p:spTree>
    <p:extLst>
      <p:ext uri="{BB962C8B-B14F-4D97-AF65-F5344CB8AC3E}">
        <p14:creationId xmlns:p14="http://schemas.microsoft.com/office/powerpoint/2010/main" xmlns="" val="3290275722"/>
      </p:ext>
    </p:extLst>
  </p:cSld>
  <p:clrMapOvr>
    <a:masterClrMapping/>
  </p:clrMapOvr>
  <p:transition spd="med">
    <p:wipe dir="r"/>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72530" y="31503"/>
            <a:ext cx="9104064" cy="793877"/>
          </a:xfrm>
        </p:spPr>
        <p:txBody>
          <a:bodyPr anchor="b"/>
          <a:lstStyle>
            <a:lvl1pPr>
              <a:defRPr sz="3000" b="0">
                <a:solidFill>
                  <a:schemeClr val="bg1"/>
                </a:solidFill>
                <a:latin typeface="Calibri" panose="020F0502020204030204" pitchFamily="34" charset="0"/>
              </a:defRPr>
            </a:lvl1pPr>
          </a:lstStyle>
          <a:p>
            <a:r>
              <a:rPr lang="en-US" dirty="0" smtClean="0"/>
              <a:t>Click to edit Master title style</a:t>
            </a:r>
            <a:endParaRPr lang="en-US" dirty="0"/>
          </a:p>
        </p:txBody>
      </p:sp>
      <p:cxnSp>
        <p:nvCxnSpPr>
          <p:cNvPr id="18" name="Straight Connector 17"/>
          <p:cNvCxnSpPr>
            <a:cxnSpLocks noChangeShapeType="1"/>
          </p:cNvCxnSpPr>
          <p:nvPr userDrawn="1"/>
        </p:nvCxnSpPr>
        <p:spPr bwMode="auto">
          <a:xfrm>
            <a:off x="504031" y="5103495"/>
            <a:ext cx="9072563"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90032" y="5325333"/>
            <a:ext cx="287017" cy="126011"/>
          </a:xfrm>
          <a:prstGeom prst="rect">
            <a:avLst/>
          </a:prstGeom>
        </p:spPr>
        <p:txBody>
          <a:bodyPr vert="horz" lIns="0" tIns="0" rIns="91440" bIns="0" rtlCol="0" anchor="ctr"/>
          <a:lstStyle>
            <a:lvl1pPr algn="l">
              <a:defRPr sz="900">
                <a:solidFill>
                  <a:schemeClr val="accent4"/>
                </a:solidFill>
                <a:latin typeface="Calibri" panose="020F0502020204030204" pitchFamily="34" charset="0"/>
              </a:defRPr>
            </a:lvl1p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a:t>
            </a:fld>
            <a:endParaRPr lang="en-US" dirty="0">
              <a:solidFill>
                <a:srgbClr val="AAAAAA"/>
              </a:solidFill>
            </a:endParaRPr>
          </a:p>
        </p:txBody>
      </p:sp>
    </p:spTree>
    <p:extLst>
      <p:ext uri="{BB962C8B-B14F-4D97-AF65-F5344CB8AC3E}">
        <p14:creationId xmlns:p14="http://schemas.microsoft.com/office/powerpoint/2010/main" xmlns="" val="66517699"/>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756047" y="504049"/>
            <a:ext cx="8568531" cy="945092"/>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756047" y="1638159"/>
            <a:ext cx="4200260" cy="3402330"/>
          </a:xfrm>
        </p:spPr>
        <p:txBody>
          <a:bodyPr/>
          <a:lstStyle/>
          <a:p>
            <a:pPr lvl="0"/>
            <a:endParaRPr lang="en-US" noProof="0" smtClean="0"/>
          </a:p>
        </p:txBody>
      </p:sp>
      <p:sp>
        <p:nvSpPr>
          <p:cNvPr id="4" name="Text Placeholder 3"/>
          <p:cNvSpPr>
            <a:spLocks noGrp="1"/>
          </p:cNvSpPr>
          <p:nvPr>
            <p:ph type="body" sz="half" idx="2"/>
          </p:nvPr>
        </p:nvSpPr>
        <p:spPr>
          <a:xfrm>
            <a:off x="5124318" y="1638159"/>
            <a:ext cx="4200260" cy="1736440"/>
          </a:xfrm>
        </p:spPr>
        <p:txBody>
          <a:bodyPr/>
          <a:lstStyle>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noChangeArrowheads="1"/>
          </p:cNvSpPr>
          <p:nvPr>
            <p:ph type="dt" sz="half" idx="10"/>
          </p:nvPr>
        </p:nvSpPr>
        <p:spPr>
          <a:xfrm>
            <a:off x="756047" y="5166501"/>
            <a:ext cx="2100130" cy="378037"/>
          </a:xfrm>
          <a:prstGeom prst="rect">
            <a:avLst/>
          </a:prstGeom>
          <a:ln/>
        </p:spPr>
        <p:txBody>
          <a:bodyPr/>
          <a:lstStyle>
            <a:lvl1pPr>
              <a:defRPr>
                <a:latin typeface="Calibri" panose="020F0502020204030204" pitchFamily="34" charset="0"/>
              </a:defRPr>
            </a:lvl1pPr>
          </a:lstStyle>
          <a:p>
            <a:pPr>
              <a:defRPr/>
            </a:pPr>
            <a:endParaRPr lang="de-DE" altLang="en-US" dirty="0"/>
          </a:p>
        </p:txBody>
      </p:sp>
      <p:sp>
        <p:nvSpPr>
          <p:cNvPr id="6" name="Footer Placeholder 5"/>
          <p:cNvSpPr>
            <a:spLocks noGrp="1" noChangeArrowheads="1"/>
          </p:cNvSpPr>
          <p:nvPr>
            <p:ph type="ftr" sz="quarter" idx="11"/>
          </p:nvPr>
        </p:nvSpPr>
        <p:spPr>
          <a:xfrm>
            <a:off x="3444214" y="5166501"/>
            <a:ext cx="3192198" cy="378037"/>
          </a:xfrm>
          <a:prstGeom prst="rect">
            <a:avLst/>
          </a:prstGeom>
          <a:ln/>
        </p:spPr>
        <p:txBody>
          <a:bodyPr/>
          <a:lstStyle>
            <a:lvl1pPr>
              <a:defRPr>
                <a:latin typeface="Calibri" panose="020F0502020204030204" pitchFamily="34" charset="0"/>
              </a:defRPr>
            </a:lvl1pPr>
          </a:lstStyle>
          <a:p>
            <a:pPr>
              <a:defRPr/>
            </a:pPr>
            <a:endParaRPr lang="de-DE" altLang="en-US" dirty="0"/>
          </a:p>
        </p:txBody>
      </p:sp>
      <p:sp>
        <p:nvSpPr>
          <p:cNvPr id="7" name="Slide Number Placeholder 6"/>
          <p:cNvSpPr>
            <a:spLocks noGrp="1" noChangeArrowheads="1"/>
          </p:cNvSpPr>
          <p:nvPr>
            <p:ph type="sldNum" sz="quarter" idx="12"/>
          </p:nvPr>
        </p:nvSpPr>
        <p:spPr>
          <a:xfrm>
            <a:off x="7224448" y="5166501"/>
            <a:ext cx="2100130" cy="378037"/>
          </a:xfrm>
          <a:prstGeom prst="rect">
            <a:avLst/>
          </a:prstGeom>
          <a:ln/>
        </p:spPr>
        <p:txBody>
          <a:bodyPr/>
          <a:lstStyle>
            <a:lvl1pPr>
              <a:defRPr>
                <a:latin typeface="Calibri" panose="020F0502020204030204" pitchFamily="34" charset="0"/>
              </a:defRPr>
            </a:lvl1pPr>
          </a:lstStyle>
          <a:p>
            <a:fld id="{1B23C9C1-47CA-456B-BF9F-97059F98173C}" type="slidenum">
              <a:rPr lang="de-DE" altLang="en-US" smtClean="0"/>
              <a:pPr/>
              <a:t>‹#›</a:t>
            </a:fld>
            <a:endParaRPr lang="de-DE" altLang="en-US" dirty="0"/>
          </a:p>
        </p:txBody>
      </p:sp>
    </p:spTree>
    <p:extLst>
      <p:ext uri="{BB962C8B-B14F-4D97-AF65-F5344CB8AC3E}">
        <p14:creationId xmlns:p14="http://schemas.microsoft.com/office/powerpoint/2010/main" xmlns="" val="41802122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userDrawn="1"/>
        </p:nvCxnSpPr>
        <p:spPr bwMode="auto">
          <a:xfrm>
            <a:off x="504031" y="5103495"/>
            <a:ext cx="9072563" cy="0"/>
          </a:xfrm>
          <a:prstGeom prst="line">
            <a:avLst/>
          </a:prstGeom>
          <a:noFill/>
          <a:ln w="9525">
            <a:solidFill>
              <a:srgbClr val="AAAAAA"/>
            </a:solidFill>
            <a:round/>
            <a:headEnd/>
            <a:tailEnd/>
          </a:ln>
        </p:spPr>
      </p:cxnSp>
      <p:sp>
        <p:nvSpPr>
          <p:cNvPr id="8" name="Slide Number Placeholder 5"/>
          <p:cNvSpPr>
            <a:spLocks noGrp="1"/>
          </p:cNvSpPr>
          <p:nvPr>
            <p:ph type="sldNum" sz="quarter" idx="4"/>
          </p:nvPr>
        </p:nvSpPr>
        <p:spPr>
          <a:xfrm>
            <a:off x="490032" y="5325333"/>
            <a:ext cx="287017" cy="126011"/>
          </a:xfrm>
          <a:prstGeom prst="rect">
            <a:avLst/>
          </a:prstGeom>
        </p:spPr>
        <p:txBody>
          <a:bodyPr vert="horz" lIns="0" tIns="0" rIns="91440" bIns="0" rtlCol="0" anchor="ctr"/>
          <a:lstStyle>
            <a:lvl1pPr algn="l">
              <a:defRPr sz="900">
                <a:solidFill>
                  <a:schemeClr val="accent4"/>
                </a:solidFill>
                <a:latin typeface="Calibri" panose="020F0502020204030204" pitchFamily="34" charset="0"/>
              </a:defRPr>
            </a:lvl1p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a:t>
            </a:fld>
            <a:endParaRPr lang="en-US" dirty="0">
              <a:solidFill>
                <a:srgbClr val="AAAAAA"/>
              </a:solidFill>
            </a:endParaRPr>
          </a:p>
        </p:txBody>
      </p:sp>
    </p:spTree>
    <p:extLst>
      <p:ext uri="{BB962C8B-B14F-4D97-AF65-F5344CB8AC3E}">
        <p14:creationId xmlns:p14="http://schemas.microsoft.com/office/powerpoint/2010/main" xmlns="" val="2420310440"/>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52"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53"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5"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5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57"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61"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63"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64"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69"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71"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72"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73"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74"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75"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76"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80"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82"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84"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8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9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01"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107"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113"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18"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20"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22"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2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12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35"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39"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4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43"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4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145"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148"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151"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56"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58"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60"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61"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65"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66"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167"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69"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70"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71"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7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74"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75"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77"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178"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8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8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82"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183"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85"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186"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187"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188"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189"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190"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504000" y="226080"/>
            <a:ext cx="9067320" cy="4366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504000" y="1326600"/>
            <a:ext cx="9072000" cy="32886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04000" y="226080"/>
            <a:ext cx="9067320" cy="94176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theme" Target="../theme/theme1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345" name="PlaceHolder 2"/>
          <p:cNvSpPr>
            <a:spLocks noGrp="1"/>
          </p:cNvSpPr>
          <p:nvPr>
            <p:ph type="body"/>
          </p:nvPr>
        </p:nvSpPr>
        <p:spPr>
          <a:xfrm>
            <a:off x="504000" y="1326600"/>
            <a:ext cx="4426560" cy="1568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346" name="PlaceHolder 3"/>
          <p:cNvSpPr>
            <a:spLocks noGrp="1"/>
          </p:cNvSpPr>
          <p:nvPr>
            <p:ph type="body"/>
          </p:nvPr>
        </p:nvSpPr>
        <p:spPr>
          <a:xfrm>
            <a:off x="5152680" y="1326600"/>
            <a:ext cx="4426560" cy="1568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347" name="PlaceHolder 4"/>
          <p:cNvSpPr>
            <a:spLocks noGrp="1"/>
          </p:cNvSpPr>
          <p:nvPr>
            <p:ph type="body"/>
          </p:nvPr>
        </p:nvSpPr>
        <p:spPr>
          <a:xfrm>
            <a:off x="504000" y="3044520"/>
            <a:ext cx="4426560" cy="1568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348" name="PlaceHolder 5"/>
          <p:cNvSpPr>
            <a:spLocks noGrp="1"/>
          </p:cNvSpPr>
          <p:nvPr>
            <p:ph type="body"/>
          </p:nvPr>
        </p:nvSpPr>
        <p:spPr>
          <a:xfrm>
            <a:off x="5152680" y="3044520"/>
            <a:ext cx="4426560" cy="1568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6"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424"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462"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500"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538"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p:nvPr/>
        </p:nvPicPr>
        <p:blipFill>
          <a:blip r:embed="rId14"/>
          <a:stretch/>
        </p:blipFill>
        <p:spPr>
          <a:xfrm>
            <a:off x="0" y="4354560"/>
            <a:ext cx="10074600" cy="1310760"/>
          </a:xfrm>
          <a:prstGeom prst="rect">
            <a:avLst/>
          </a:prstGeom>
          <a:ln>
            <a:noFill/>
          </a:ln>
        </p:spPr>
      </p:pic>
      <p:sp>
        <p:nvSpPr>
          <p:cNvPr id="39"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40"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78"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6"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154"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192"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504000" y="226080"/>
            <a:ext cx="9067320" cy="94176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504000" y="1326600"/>
            <a:ext cx="4426560" cy="3288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5152680" y="1326600"/>
            <a:ext cx="4426560" cy="3288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504000" y="226080"/>
            <a:ext cx="9072000" cy="946440"/>
          </a:xfrm>
          <a:prstGeom prst="rect">
            <a:avLst/>
          </a:prstGeom>
        </p:spPr>
        <p:txBody>
          <a:bodyPr lIns="0" tIns="0" rIns="0" bIns="0" anchor="ctr"/>
          <a:lstStyle/>
          <a:p>
            <a:pPr algn="ctr"/>
            <a:r>
              <a:rPr lang="en-US" sz="4400" b="0" strike="noStrike" spc="-1">
                <a:latin typeface="Arial"/>
              </a:rPr>
              <a:t>Click to edit the title text format</a:t>
            </a:r>
          </a:p>
        </p:txBody>
      </p:sp>
      <p:sp>
        <p:nvSpPr>
          <p:cNvPr id="307"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5.xml"/></Relationships>
</file>

<file path=ppt/slides/_rels/slide102.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145.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5.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5.xml"/></Relationships>
</file>

<file path=ppt/slides/_rels/slide10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4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5.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45.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5.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1.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45.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5.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5.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5.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5.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3.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5.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5.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5.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45.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5.xml"/></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45.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5.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4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5.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7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7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7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7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7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73.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7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7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png"/><Relationship Id="rId1" Type="http://schemas.openxmlformats.org/officeDocument/2006/relationships/slideLayout" Target="../slideLayouts/slideLayout17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73.xml"/></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73.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7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73.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73.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73.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73.xml"/></Relationships>
</file>

<file path=ppt/slides/_rels/slide1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7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73.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73.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73.xml"/></Relationships>
</file>

<file path=ppt/slides/_rels/slide1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73.xml"/><Relationship Id="rId4" Type="http://schemas.openxmlformats.org/officeDocument/2006/relationships/image" Target="../media/image15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79.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png"/><Relationship Id="rId1" Type="http://schemas.openxmlformats.org/officeDocument/2006/relationships/slideLayout" Target="../slideLayouts/slideLayout18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71.xml"/></Relationships>
</file>

<file path=ppt/slides/_rels/slide1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71.xml"/></Relationships>
</file>

<file path=ppt/slides/_rels/slide1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71.xml"/></Relationships>
</file>

<file path=ppt/slides/_rels/slide18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7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71.xml"/></Relationships>
</file>

<file path=ppt/slides/_rels/slide1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71.xml"/></Relationships>
</file>

<file path=ppt/slides/_rels/slide18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7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7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71.xml"/></Relationships>
</file>

<file path=ppt/slides/_rels/slide19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71.xml"/></Relationships>
</file>

<file path=ppt/slides/_rels/slide1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7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71.xml"/><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71.xml"/></Relationships>
</file>

<file path=ppt/slides/_rels/slide2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71.xml"/></Relationships>
</file>

<file path=ppt/slides/_rels/slide2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71.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3.xml"/><Relationship Id="rId1" Type="http://schemas.openxmlformats.org/officeDocument/2006/relationships/vmlDrawing" Target="../drawings/vmlDrawing1.v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71.xml"/></Relationships>
</file>

<file path=ppt/slides/_rels/slide2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71.xml"/></Relationships>
</file>

<file path=ppt/slides/_rels/slide2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71.xml"/></Relationships>
</file>

<file path=ppt/slides/_rels/slide2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7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71.xml"/></Relationships>
</file>

<file path=ppt/slides/_rels/slide211.xml.rels><?xml version="1.0" encoding="UTF-8" standalone="yes"?>
<Relationships xmlns="http://schemas.openxmlformats.org/package/2006/relationships"><Relationship Id="rId3" Type="http://schemas.openxmlformats.org/officeDocument/2006/relationships/hyperlink" Target="http://en.wikipedia.org/wiki/C4.5_algorithm" TargetMode="External"/><Relationship Id="rId7" Type="http://schemas.openxmlformats.org/officeDocument/2006/relationships/hyperlink" Target="http://en.wikipedia.org/w/index.php?title=Conditional_Inference_Trees&amp;action=edit&amp;redlink=1" TargetMode="External"/><Relationship Id="rId2" Type="http://schemas.openxmlformats.org/officeDocument/2006/relationships/hyperlink" Target="http://en.wikipedia.org/wiki/ID3_algorithm" TargetMode="External"/><Relationship Id="rId1" Type="http://schemas.openxmlformats.org/officeDocument/2006/relationships/slideLayout" Target="../slideLayouts/slideLayout171.xml"/><Relationship Id="rId6" Type="http://schemas.openxmlformats.org/officeDocument/2006/relationships/hyperlink" Target="http://en.wikipedia.org/wiki/Multivariate_adaptive_regression_splines" TargetMode="External"/><Relationship Id="rId5" Type="http://schemas.openxmlformats.org/officeDocument/2006/relationships/hyperlink" Target="http://en.wikipedia.org/wiki/CHAID" TargetMode="External"/><Relationship Id="rId4" Type="http://schemas.openxmlformats.org/officeDocument/2006/relationships/hyperlink" Target="http://en.wikipedia.org/wiki/Predictive_analytic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1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71.xml"/></Relationships>
</file>

<file path=ppt/slides/_rels/slide2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7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17.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jpeg"/><Relationship Id="rId1" Type="http://schemas.openxmlformats.org/officeDocument/2006/relationships/slideLayout" Target="../slideLayouts/slideLayout181.xml"/><Relationship Id="rId4" Type="http://schemas.openxmlformats.org/officeDocument/2006/relationships/image" Target="../media/image190.jpeg"/></Relationships>
</file>

<file path=ppt/slides/_rels/slide218.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181.xml"/></Relationships>
</file>

<file path=ppt/slides/_rels/slide2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8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2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81.xml"/></Relationships>
</file>

<file path=ppt/slides/_rels/slide22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8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2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8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23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81.xml"/><Relationship Id="rId5" Type="http://schemas.openxmlformats.org/officeDocument/2006/relationships/image" Target="../media/image200.png"/><Relationship Id="rId4" Type="http://schemas.openxmlformats.org/officeDocument/2006/relationships/image" Target="../media/image199.png"/></Relationships>
</file>

<file path=ppt/slides/_rels/slide23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8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32.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184.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2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84.xml"/><Relationship Id="rId6" Type="http://schemas.openxmlformats.org/officeDocument/2006/relationships/image" Target="../media/image215.png"/><Relationship Id="rId5" Type="http://schemas.microsoft.com/office/2007/relationships/hdphoto" Target="../media/hdphoto1.wdp"/><Relationship Id="rId4" Type="http://schemas.openxmlformats.org/officeDocument/2006/relationships/image" Target="../media/image214.png"/></Relationships>
</file>

<file path=ppt/slides/_rels/slide2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84.xml"/></Relationships>
</file>

<file path=ppt/slides/_rels/slide235.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184.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3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8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24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81.xml"/></Relationships>
</file>

<file path=ppt/slides/_rels/slide241.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181.xml"/></Relationships>
</file>

<file path=ppt/slides/_rels/slide24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81.xml"/></Relationships>
</file>

<file path=ppt/slides/_rels/slide24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81.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81.xml"/></Relationships>
</file>

<file path=ppt/slides/_rels/slide2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81.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81.xml"/></Relationships>
</file>

<file path=ppt/slides/_rels/slide2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9.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1.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1.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1.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1.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1.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1.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1.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1.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1.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1.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1.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1.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1.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1.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1.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1.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3.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75" name="CustomShape 1"/>
          <p:cNvSpPr/>
          <p:nvPr/>
        </p:nvSpPr>
        <p:spPr>
          <a:xfrm>
            <a:off x="274320" y="684000"/>
            <a:ext cx="4841280" cy="196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400" b="1" strike="noStrike" spc="-1">
                <a:solidFill>
                  <a:srgbClr val="FCC79B"/>
                </a:solidFill>
                <a:latin typeface="Arial"/>
                <a:ea typeface="DejaVu Sans"/>
              </a:rPr>
              <a:t>DATA SCIENCE</a:t>
            </a:r>
            <a:endParaRPr lang="en-US" sz="4400" b="0" strike="noStrike" spc="-1">
              <a:latin typeface="Arial"/>
            </a:endParaRPr>
          </a:p>
          <a:p>
            <a:r>
              <a:rPr lang="en-US" sz="4400" b="1" strike="noStrike" spc="-1">
                <a:solidFill>
                  <a:srgbClr val="FCC79B"/>
                </a:solidFill>
                <a:latin typeface="Arial"/>
                <a:ea typeface="DejaVu Sans"/>
              </a:rPr>
              <a:t>USING R</a:t>
            </a:r>
            <a:endParaRPr lang="en-US" sz="4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Big Data Scenarios: Machine Generated Data</a:t>
            </a:r>
            <a:endParaRPr lang="en-US" sz="2800" b="0" strike="noStrike" spc="-1">
              <a:latin typeface="Arial"/>
            </a:endParaRPr>
          </a:p>
        </p:txBody>
      </p:sp>
      <p:pic>
        <p:nvPicPr>
          <p:cNvPr id="608" name="Picture 2"/>
          <p:cNvPicPr/>
          <p:nvPr/>
        </p:nvPicPr>
        <p:blipFill>
          <a:blip r:embed="rId2"/>
          <a:stretch/>
        </p:blipFill>
        <p:spPr>
          <a:xfrm>
            <a:off x="766440" y="1272240"/>
            <a:ext cx="4440600" cy="3660480"/>
          </a:xfrm>
          <a:prstGeom prst="rect">
            <a:avLst/>
          </a:prstGeom>
          <a:ln>
            <a:noFill/>
          </a:ln>
        </p:spPr>
      </p:pic>
      <p:sp>
        <p:nvSpPr>
          <p:cNvPr id="609" name="CustomShape 2"/>
          <p:cNvSpPr/>
          <p:nvPr/>
        </p:nvSpPr>
        <p:spPr>
          <a:xfrm>
            <a:off x="6126480" y="1632240"/>
            <a:ext cx="2750400" cy="33890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Aft>
                <a:spcPts val="400"/>
              </a:spcAft>
            </a:pPr>
            <a:r>
              <a:rPr lang="en-US" sz="2000" b="1" strike="noStrike" spc="-1">
                <a:solidFill>
                  <a:srgbClr val="0096D6"/>
                </a:solidFill>
                <a:latin typeface="Calibri"/>
                <a:ea typeface="DejaVu Sans"/>
              </a:rPr>
              <a:t>Machines Operational data from sensors</a:t>
            </a:r>
            <a:endParaRPr lang="en-US" sz="2000" b="0" strike="noStrike" spc="-1">
              <a:latin typeface="Arial"/>
            </a:endParaRPr>
          </a:p>
          <a:p>
            <a:pPr>
              <a:lnSpc>
                <a:spcPct val="100000"/>
              </a:lnSpc>
              <a:spcAft>
                <a:spcPts val="400"/>
              </a:spcAft>
            </a:pPr>
            <a:r>
              <a:rPr lang="en-US" sz="1800" b="1" strike="noStrike" spc="-1">
                <a:solidFill>
                  <a:srgbClr val="0096D6"/>
                </a:solidFill>
                <a:latin typeface="Calibri"/>
                <a:ea typeface="DejaVu Sans"/>
              </a:rPr>
              <a:t>Examples</a:t>
            </a:r>
            <a:endParaRPr lang="en-US" sz="1800" b="0" strike="noStrike" spc="-1">
              <a:latin typeface="Arial"/>
            </a:endParaRPr>
          </a:p>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1TB data/hour of flight</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Terabytes from smart grids</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Smart phones usage data</a:t>
            </a:r>
            <a:r>
              <a:rPr lang="en-US" sz="1500" b="0" strike="noStrike" spc="-1">
                <a:solidFill>
                  <a:srgbClr val="000000"/>
                </a:solidFill>
                <a:latin typeface="Calibri"/>
                <a:ea typeface="DejaVu Sans"/>
              </a:rPr>
              <a:t>	</a:t>
            </a:r>
            <a:endParaRPr lang="en-US" sz="1500" b="0" strike="noStrike" spc="-1">
              <a:latin typeface="Arial"/>
            </a:endParaRPr>
          </a:p>
        </p:txBody>
      </p:sp>
      <p:sp>
        <p:nvSpPr>
          <p:cNvPr id="610" name="Line 3"/>
          <p:cNvSpPr/>
          <p:nvPr/>
        </p:nvSpPr>
        <p:spPr>
          <a:xfrm>
            <a:off x="504000" y="100584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11"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Data Summary</a:t>
            </a:r>
            <a:endParaRPr lang="en-US" sz="2800" b="0" strike="noStrike" spc="-1">
              <a:latin typeface="Arial"/>
            </a:endParaRPr>
          </a:p>
        </p:txBody>
      </p:sp>
      <p:sp>
        <p:nvSpPr>
          <p:cNvPr id="1034"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35"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36" name="CustomShape 4"/>
          <p:cNvSpPr/>
          <p:nvPr/>
        </p:nvSpPr>
        <p:spPr>
          <a:xfrm>
            <a:off x="548640" y="1005840"/>
            <a:ext cx="8957520" cy="15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In descriptive statistics, summary statistics are used to summarize a set of observations, in order to communicate the largest amount of information as simply as possible.</a:t>
            </a:r>
            <a:endParaRPr lang="en-US" sz="1800" b="0" strike="noStrike" spc="-1">
              <a:latin typeface="Arial"/>
            </a:endParaRPr>
          </a:p>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Numerical attributes are described using the properties:</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Min</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25th percentile</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Median</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Mean</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75th percentile</a:t>
            </a:r>
            <a:endParaRPr lang="en-US" sz="1800" b="0" strike="noStrike" spc="-1">
              <a:latin typeface="Arial"/>
            </a:endParaRPr>
          </a:p>
          <a:p>
            <a:pPr marL="432000" lvl="1" indent="-2131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Max</a:t>
            </a:r>
            <a:endParaRPr lang="en-US" sz="1800" b="0" strike="noStrike" spc="-1">
              <a:latin typeface="Arial"/>
            </a:endParaRPr>
          </a:p>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The breakdown also includes an indication of the number of missing values for an attribute (marked N/A).</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Data Summary</a:t>
            </a:r>
            <a:endParaRPr lang="en-US" sz="2800" b="0" strike="noStrike" spc="-1">
              <a:latin typeface="Arial"/>
            </a:endParaRPr>
          </a:p>
        </p:txBody>
      </p:sp>
      <p:sp>
        <p:nvSpPr>
          <p:cNvPr id="1038"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39"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40" name="CustomShape 4"/>
          <p:cNvSpPr/>
          <p:nvPr/>
        </p:nvSpPr>
        <p:spPr>
          <a:xfrm>
            <a:off x="548640" y="1005840"/>
            <a:ext cx="8957520" cy="1510560"/>
          </a:xfrm>
          <a:prstGeom prst="rect">
            <a:avLst/>
          </a:prstGeom>
          <a:noFill/>
          <a:ln>
            <a:noFill/>
          </a:ln>
        </p:spPr>
        <p:style>
          <a:lnRef idx="0">
            <a:scrgbClr r="0" g="0" b="0"/>
          </a:lnRef>
          <a:fillRef idx="0">
            <a:scrgbClr r="0" g="0" b="0"/>
          </a:fillRef>
          <a:effectRef idx="0">
            <a:scrgbClr r="0" g="0" b="0"/>
          </a:effectRef>
          <a:fontRef idx="minor"/>
        </p:style>
      </p:sp>
      <p:sp>
        <p:nvSpPr>
          <p:cNvPr id="1041" name="CustomShape 5"/>
          <p:cNvSpPr/>
          <p:nvPr/>
        </p:nvSpPr>
        <p:spPr>
          <a:xfrm>
            <a:off x="511560" y="1087560"/>
            <a:ext cx="8734680" cy="11552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Calculate the summary of the attributes.</a:t>
            </a:r>
            <a:endParaRPr lang="en-US" sz="1600" b="0" strike="noStrike" spc="-1">
              <a:latin typeface="Arial"/>
            </a:endParaRPr>
          </a:p>
          <a:p>
            <a:pPr algn="r">
              <a:lnSpc>
                <a:spcPct val="100000"/>
              </a:lnSpc>
            </a:pPr>
            <a:endParaRPr lang="en-US" sz="1600" b="0" strike="noStrike" spc="-1">
              <a:latin typeface="Arial"/>
            </a:endParaRPr>
          </a:p>
        </p:txBody>
      </p:sp>
      <p:pic>
        <p:nvPicPr>
          <p:cNvPr id="1042" name="Picture 1041"/>
          <p:cNvPicPr/>
          <p:nvPr/>
        </p:nvPicPr>
        <p:blipFill>
          <a:blip r:embed="rId3"/>
          <a:stretch/>
        </p:blipFill>
        <p:spPr>
          <a:xfrm>
            <a:off x="493200" y="2591280"/>
            <a:ext cx="8775360" cy="1894680"/>
          </a:xfrm>
          <a:prstGeom prst="rect">
            <a:avLst/>
          </a:prstGeom>
          <a:ln>
            <a:noFill/>
          </a:ln>
        </p:spPr>
      </p:pic>
      <p:sp>
        <p:nvSpPr>
          <p:cNvPr id="1043" name="CustomShape 6"/>
          <p:cNvSpPr/>
          <p:nvPr/>
        </p:nvSpPr>
        <p:spPr>
          <a:xfrm>
            <a:off x="568080" y="4591440"/>
            <a:ext cx="566640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of the summary of attributes.</a:t>
            </a:r>
            <a:endParaRPr lang="en-US" sz="1600" b="0" strike="noStrike" spc="-1">
              <a:latin typeface="Arial"/>
            </a:endParaRPr>
          </a:p>
          <a:p>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 Deviation</a:t>
            </a:r>
            <a:r>
              <a:t/>
            </a:r>
            <a:br/>
            <a:endParaRPr lang="en-US" sz="2800" b="0" strike="noStrike" spc="-1">
              <a:latin typeface="Arial"/>
            </a:endParaRPr>
          </a:p>
        </p:txBody>
      </p:sp>
      <p:sp>
        <p:nvSpPr>
          <p:cNvPr id="1045"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46"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47" name="CustomShape 4"/>
          <p:cNvSpPr/>
          <p:nvPr/>
        </p:nvSpPr>
        <p:spPr>
          <a:xfrm>
            <a:off x="548640" y="1005840"/>
            <a:ext cx="8957520" cy="15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The standard deviation(SD) is a measure that is used to quantify the amount of variation or dispersion of a set of data values.</a:t>
            </a:r>
            <a:endParaRPr lang="en-US" sz="1800" b="0" strike="noStrike" spc="-1">
              <a:latin typeface="Arial"/>
            </a:endParaRPr>
          </a:p>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A low standard deviation indicates that the data points tend to be close to the mean (also called the expected value) of the set, while a high standard deviation indicates that the data points are spread out over a wider range of values.</a:t>
            </a:r>
            <a:endParaRPr lang="en-US" sz="1800" b="0" strike="noStrike" spc="-1">
              <a:latin typeface="Arial"/>
            </a:endParaRPr>
          </a:p>
        </p:txBody>
      </p:sp>
      <p:pic>
        <p:nvPicPr>
          <p:cNvPr id="1048" name="Picture 1047"/>
          <p:cNvPicPr/>
          <p:nvPr/>
        </p:nvPicPr>
        <p:blipFill>
          <a:blip r:embed="rId2"/>
          <a:stretch/>
        </p:blipFill>
        <p:spPr>
          <a:xfrm>
            <a:off x="2651760" y="2617560"/>
            <a:ext cx="3942720" cy="2129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 Deviation</a:t>
            </a:r>
            <a:r>
              <a:t/>
            </a:r>
            <a:br/>
            <a:endParaRPr lang="en-US" sz="2800" b="0" strike="noStrike" spc="-1">
              <a:latin typeface="Arial"/>
            </a:endParaRPr>
          </a:p>
        </p:txBody>
      </p:sp>
      <p:sp>
        <p:nvSpPr>
          <p:cNvPr id="1050"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51"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52" name="Picture 1051"/>
          <p:cNvPicPr/>
          <p:nvPr/>
        </p:nvPicPr>
        <p:blipFill>
          <a:blip r:embed="rId2"/>
          <a:stretch/>
        </p:blipFill>
        <p:spPr>
          <a:xfrm>
            <a:off x="365760" y="1005840"/>
            <a:ext cx="9323280" cy="420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 Deviation</a:t>
            </a:r>
            <a:r>
              <a:t/>
            </a:r>
            <a:br/>
            <a:endParaRPr lang="en-US" sz="2800" b="0" strike="noStrike" spc="-1">
              <a:latin typeface="Arial"/>
            </a:endParaRPr>
          </a:p>
        </p:txBody>
      </p:sp>
      <p:sp>
        <p:nvSpPr>
          <p:cNvPr id="1054" name="CustomShape 2"/>
          <p:cNvSpPr/>
          <p:nvPr/>
        </p:nvSpPr>
        <p:spPr>
          <a:xfrm>
            <a:off x="504000" y="1182600"/>
            <a:ext cx="906732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The standard deviation along with the mean are useful to know if the data has a Gaussian (or nearly Gaussian) distribution. </a:t>
            </a:r>
            <a:endParaRPr lang="en-US" sz="1800" b="0" strike="noStrike" spc="-1">
              <a:latin typeface="Arial"/>
            </a:endParaRPr>
          </a:p>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It can be useful for a quick and dirty outlier removal tool, where any values that are more than three times the standard deviation from the mean are outside of 99.7% of the data.</a:t>
            </a: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p:txBody>
      </p:sp>
      <p:sp>
        <p:nvSpPr>
          <p:cNvPr id="1055"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56"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57" name="Picture 1056"/>
          <p:cNvPicPr/>
          <p:nvPr/>
        </p:nvPicPr>
        <p:blipFill>
          <a:blip r:embed="rId2"/>
          <a:stretch/>
        </p:blipFill>
        <p:spPr>
          <a:xfrm>
            <a:off x="595800" y="2677320"/>
            <a:ext cx="8909280" cy="1359360"/>
          </a:xfrm>
          <a:prstGeom prst="rect">
            <a:avLst/>
          </a:prstGeom>
          <a:ln>
            <a:noFill/>
          </a:ln>
        </p:spPr>
      </p:pic>
      <p:pic>
        <p:nvPicPr>
          <p:cNvPr id="1058" name="Picture 1057"/>
          <p:cNvPicPr/>
          <p:nvPr/>
        </p:nvPicPr>
        <p:blipFill>
          <a:blip r:embed="rId3"/>
          <a:stretch/>
        </p:blipFill>
        <p:spPr>
          <a:xfrm>
            <a:off x="496080" y="4182840"/>
            <a:ext cx="8973000" cy="940320"/>
          </a:xfrm>
          <a:prstGeom prst="rect">
            <a:avLst/>
          </a:prstGeom>
          <a:ln>
            <a:noFill/>
          </a:ln>
        </p:spPr>
      </p:pic>
      <p:sp>
        <p:nvSpPr>
          <p:cNvPr id="1059" name="CustomShape 5"/>
          <p:cNvSpPr/>
          <p:nvPr/>
        </p:nvSpPr>
        <p:spPr>
          <a:xfrm>
            <a:off x="6583680" y="2926080"/>
            <a:ext cx="2829960" cy="9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500" b="0" strike="noStrike" spc="-1">
                <a:solidFill>
                  <a:srgbClr val="000000"/>
                </a:solidFill>
                <a:latin typeface="Arial"/>
                <a:ea typeface="DejaVu Sans"/>
              </a:rPr>
              <a:t> Calculate standard deviations.</a:t>
            </a:r>
            <a:endParaRPr lang="en-US" sz="1500" b="0" strike="noStrike" spc="-1">
              <a:latin typeface="Arial"/>
            </a:endParaRPr>
          </a:p>
          <a:p>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Skewness</a:t>
            </a:r>
            <a:endParaRPr lang="en-US" sz="2800" b="0" strike="noStrike" spc="-1">
              <a:latin typeface="Arial"/>
            </a:endParaRPr>
          </a:p>
        </p:txBody>
      </p:sp>
      <p:sp>
        <p:nvSpPr>
          <p:cNvPr id="1061" name="CustomShape 2"/>
          <p:cNvSpPr/>
          <p:nvPr/>
        </p:nvSpPr>
        <p:spPr>
          <a:xfrm>
            <a:off x="504000" y="966600"/>
            <a:ext cx="906732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Skewness is a measure that refers to the extent of symmetry or asymmetry in a distribution.</a:t>
            </a:r>
            <a:endParaRPr lang="en-US" sz="1800" b="0" strike="noStrike" spc="-1">
              <a:latin typeface="Arial"/>
            </a:endParaRPr>
          </a:p>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Skewness is asymmetry in a statistical distribution, in which the curve appears distorted or skewed, either to the left or to the right.</a:t>
            </a:r>
            <a:endParaRPr lang="en-US" sz="1800" b="0" strike="noStrike" spc="-1">
              <a:latin typeface="Arial"/>
            </a:endParaRPr>
          </a:p>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Skewness can be quantified to define the extent to which a distribution differs from a normal distribution.</a:t>
            </a: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p:txBody>
      </p:sp>
      <p:sp>
        <p:nvSpPr>
          <p:cNvPr id="1062"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63"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64" name="Picture 1063"/>
          <p:cNvPicPr/>
          <p:nvPr/>
        </p:nvPicPr>
        <p:blipFill>
          <a:blip r:embed="rId2"/>
          <a:stretch/>
        </p:blipFill>
        <p:spPr>
          <a:xfrm>
            <a:off x="822960" y="2883960"/>
            <a:ext cx="8226000" cy="22978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Skewness</a:t>
            </a:r>
            <a:endParaRPr lang="en-US" sz="2800" b="0" strike="noStrike" spc="-1">
              <a:latin typeface="Arial"/>
            </a:endParaRPr>
          </a:p>
        </p:txBody>
      </p:sp>
      <p:sp>
        <p:nvSpPr>
          <p:cNvPr id="1066" name="CustomShape 2"/>
          <p:cNvSpPr/>
          <p:nvPr/>
        </p:nvSpPr>
        <p:spPr>
          <a:xfrm>
            <a:off x="504000" y="966600"/>
            <a:ext cx="906732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If a distribution looks nearly-Gaussian but is pushed far left or right it is useful to know the skew. </a:t>
            </a:r>
            <a:endParaRPr lang="en-US" sz="1800" b="0" strike="noStrike" spc="-1">
              <a:latin typeface="Arial"/>
            </a:endParaRPr>
          </a:p>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Getting a feeling for the skew is much easier with plots of the data, such as a histogram or density plot. It is harder to tell from looking at means, standard deviations and quartiles. </a:t>
            </a: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p:txBody>
      </p:sp>
      <p:sp>
        <p:nvSpPr>
          <p:cNvPr id="1067"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68"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69" name="Picture 1068"/>
          <p:cNvPicPr/>
          <p:nvPr/>
        </p:nvPicPr>
        <p:blipFill>
          <a:blip r:embed="rId2"/>
          <a:stretch/>
        </p:blipFill>
        <p:spPr>
          <a:xfrm>
            <a:off x="620280" y="2344320"/>
            <a:ext cx="8793360" cy="1953720"/>
          </a:xfrm>
          <a:prstGeom prst="rect">
            <a:avLst/>
          </a:prstGeom>
          <a:ln>
            <a:noFill/>
          </a:ln>
        </p:spPr>
      </p:pic>
      <p:sp>
        <p:nvSpPr>
          <p:cNvPr id="1070" name="CustomShape 5"/>
          <p:cNvSpPr/>
          <p:nvPr/>
        </p:nvSpPr>
        <p:spPr>
          <a:xfrm>
            <a:off x="7248240" y="2964960"/>
            <a:ext cx="2098440" cy="50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500" b="0" strike="noStrike" spc="-1">
                <a:solidFill>
                  <a:srgbClr val="000000"/>
                </a:solidFill>
                <a:latin typeface="Arial"/>
                <a:ea typeface="DejaVu Sans"/>
              </a:rPr>
              <a:t>Calculate Skewness</a:t>
            </a:r>
            <a:endParaRPr lang="en-US" sz="1500" b="0" strike="noStrike" spc="-1">
              <a:latin typeface="Arial"/>
            </a:endParaRPr>
          </a:p>
        </p:txBody>
      </p:sp>
      <p:pic>
        <p:nvPicPr>
          <p:cNvPr id="1071" name="Picture 1070"/>
          <p:cNvPicPr/>
          <p:nvPr/>
        </p:nvPicPr>
        <p:blipFill>
          <a:blip r:embed="rId3"/>
          <a:stretch/>
        </p:blipFill>
        <p:spPr>
          <a:xfrm>
            <a:off x="586080" y="4299840"/>
            <a:ext cx="8791560" cy="1138320"/>
          </a:xfrm>
          <a:prstGeom prst="rect">
            <a:avLst/>
          </a:prstGeom>
          <a:ln>
            <a:noFill/>
          </a:ln>
        </p:spPr>
      </p:pic>
      <p:pic>
        <p:nvPicPr>
          <p:cNvPr id="1072" name="Picture 1071"/>
          <p:cNvPicPr/>
          <p:nvPr/>
        </p:nvPicPr>
        <p:blipFill>
          <a:blip r:embed="rId2"/>
          <a:stretch/>
        </p:blipFill>
        <p:spPr>
          <a:xfrm>
            <a:off x="620280" y="2344680"/>
            <a:ext cx="8793360" cy="1953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Correlations</a:t>
            </a:r>
            <a:endParaRPr lang="en-US" sz="2800" b="0" strike="noStrike" spc="-1">
              <a:latin typeface="Arial"/>
            </a:endParaRPr>
          </a:p>
        </p:txBody>
      </p:sp>
      <p:sp>
        <p:nvSpPr>
          <p:cNvPr id="1074" name="CustomShape 2"/>
          <p:cNvSpPr/>
          <p:nvPr/>
        </p:nvSpPr>
        <p:spPr>
          <a:xfrm>
            <a:off x="504000" y="1038600"/>
            <a:ext cx="900216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Correlation is a statistical technique that can show whether and how strongly pairs of variables are related.</a:t>
            </a:r>
            <a:endParaRPr lang="en-US" sz="1800" b="0" strike="noStrike" spc="-1">
              <a:latin typeface="Arial"/>
            </a:endParaRPr>
          </a:p>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The main result of a correlation is called the correlation coefficient (or "r"). It ranges from -1.0 to +1.0. The closer r is to +1 or -1, the more closely the two variables are related.</a:t>
            </a:r>
            <a:endParaRPr lang="en-US" sz="1800" b="0" strike="noStrike" spc="-1">
              <a:latin typeface="Arial"/>
            </a:endParaRPr>
          </a:p>
          <a:p>
            <a:pPr algn="just">
              <a:lnSpc>
                <a:spcPct val="100000"/>
              </a:lnSpc>
            </a:pPr>
            <a:endParaRPr lang="en-US" sz="1800" b="0" strike="noStrike" spc="-1">
              <a:latin typeface="Arial"/>
            </a:endParaRPr>
          </a:p>
        </p:txBody>
      </p:sp>
      <p:sp>
        <p:nvSpPr>
          <p:cNvPr id="1075"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76"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77" name="Picture 1076"/>
          <p:cNvPicPr/>
          <p:nvPr/>
        </p:nvPicPr>
        <p:blipFill>
          <a:blip r:embed="rId2"/>
          <a:stretch/>
        </p:blipFill>
        <p:spPr>
          <a:xfrm>
            <a:off x="562680" y="2549880"/>
            <a:ext cx="4920120" cy="2678400"/>
          </a:xfrm>
          <a:prstGeom prst="rect">
            <a:avLst/>
          </a:prstGeom>
          <a:ln>
            <a:noFill/>
          </a:ln>
        </p:spPr>
      </p:pic>
      <p:pic>
        <p:nvPicPr>
          <p:cNvPr id="1078" name="Picture 1077"/>
          <p:cNvPicPr/>
          <p:nvPr/>
        </p:nvPicPr>
        <p:blipFill>
          <a:blip r:embed="rId3"/>
          <a:stretch/>
        </p:blipFill>
        <p:spPr>
          <a:xfrm>
            <a:off x="5849640" y="2743200"/>
            <a:ext cx="3637080" cy="2190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Correlations</a:t>
            </a:r>
            <a:endParaRPr lang="en-US" sz="2800" b="0" strike="noStrike" spc="-1">
              <a:latin typeface="Arial"/>
            </a:endParaRPr>
          </a:p>
        </p:txBody>
      </p:sp>
      <p:sp>
        <p:nvSpPr>
          <p:cNvPr id="1080" name="CustomShape 2"/>
          <p:cNvSpPr/>
          <p:nvPr/>
        </p:nvSpPr>
        <p:spPr>
          <a:xfrm>
            <a:off x="504000" y="1182600"/>
            <a:ext cx="906732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buClr>
                <a:srgbClr val="000000"/>
              </a:buClr>
              <a:buSzPct val="45000"/>
              <a:buFont typeface="Wingdings" charset="2"/>
              <a:buChar char=""/>
            </a:pPr>
            <a:r>
              <a:rPr lang="en-US" sz="1800" b="0" strike="noStrike" spc="-1">
                <a:solidFill>
                  <a:srgbClr val="000000"/>
                </a:solidFill>
                <a:latin typeface="Arial"/>
                <a:ea typeface="DejaVu Sans"/>
              </a:rPr>
              <a:t>For numeric attributes, an excellent way to think about attribute-to-attribute interactions is to calculate correlations for each pair of attributes.</a:t>
            </a: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p:txBody>
      </p:sp>
      <p:sp>
        <p:nvSpPr>
          <p:cNvPr id="1081"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82"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83" name="Picture 1082"/>
          <p:cNvPicPr/>
          <p:nvPr/>
        </p:nvPicPr>
        <p:blipFill>
          <a:blip r:embed="rId2"/>
          <a:stretch/>
        </p:blipFill>
        <p:spPr>
          <a:xfrm>
            <a:off x="731520" y="1967760"/>
            <a:ext cx="8384040" cy="2142360"/>
          </a:xfrm>
          <a:prstGeom prst="rect">
            <a:avLst/>
          </a:prstGeom>
          <a:ln>
            <a:noFill/>
          </a:ln>
        </p:spPr>
      </p:pic>
      <p:sp>
        <p:nvSpPr>
          <p:cNvPr id="1084" name="CustomShape 5"/>
          <p:cNvSpPr/>
          <p:nvPr/>
        </p:nvSpPr>
        <p:spPr>
          <a:xfrm>
            <a:off x="750960" y="4153680"/>
            <a:ext cx="3652920" cy="3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Calculate Correlations</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Correlations contd...</a:t>
            </a:r>
            <a:endParaRPr lang="en-US" sz="2800" b="0" strike="noStrike" spc="-1">
              <a:latin typeface="Arial"/>
            </a:endParaRPr>
          </a:p>
        </p:txBody>
      </p:sp>
      <p:sp>
        <p:nvSpPr>
          <p:cNvPr id="1086" name="CustomShape 2"/>
          <p:cNvSpPr/>
          <p:nvPr/>
        </p:nvSpPr>
        <p:spPr>
          <a:xfrm>
            <a:off x="504000" y="1002600"/>
            <a:ext cx="9067320" cy="3283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This creates a symmetrical table of all pairs of attribute correlations for numerical data.</a:t>
            </a:r>
            <a:endParaRPr lang="en-US" sz="1800" b="0" strike="noStrike" spc="-1">
              <a:latin typeface="Arial"/>
            </a:endParaRPr>
          </a:p>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Deviations from zero show more positive or negative correlation. Values above 0.75 or below -0.75 are perhaps more interesting as they show a high correlation or high negative correlation. </a:t>
            </a:r>
            <a:endParaRPr lang="en-US" sz="1800" b="0" strike="noStrike" spc="-1">
              <a:latin typeface="Arial"/>
            </a:endParaRPr>
          </a:p>
          <a:p>
            <a:pPr marL="216000" indent="-21132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Values of 1 and -1 show full positive or negative correlation.</a:t>
            </a: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a:p>
            <a:pPr algn="just">
              <a:lnSpc>
                <a:spcPct val="100000"/>
              </a:lnSpc>
            </a:pPr>
            <a:endParaRPr lang="en-US" sz="1800" b="0" strike="noStrike" spc="-1">
              <a:latin typeface="Arial"/>
            </a:endParaRPr>
          </a:p>
        </p:txBody>
      </p:sp>
      <p:sp>
        <p:nvSpPr>
          <p:cNvPr id="1087" name="Line 3"/>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88" name="Line 4"/>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89" name="CustomShape 5"/>
          <p:cNvSpPr/>
          <p:nvPr/>
        </p:nvSpPr>
        <p:spPr>
          <a:xfrm>
            <a:off x="642960" y="4909680"/>
            <a:ext cx="3652920" cy="3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of Correlations</a:t>
            </a:r>
            <a:endParaRPr lang="en-US" sz="1600" b="0" strike="noStrike" spc="-1">
              <a:latin typeface="Arial"/>
            </a:endParaRPr>
          </a:p>
        </p:txBody>
      </p:sp>
      <p:pic>
        <p:nvPicPr>
          <p:cNvPr id="1090" name="Picture 1089"/>
          <p:cNvPicPr/>
          <p:nvPr/>
        </p:nvPicPr>
        <p:blipFill>
          <a:blip r:embed="rId2"/>
          <a:stretch/>
        </p:blipFill>
        <p:spPr>
          <a:xfrm rot="1200">
            <a:off x="726480" y="2684880"/>
            <a:ext cx="8682120" cy="2281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Big Data Scenarios: Machine Generated Data</a:t>
            </a:r>
            <a:endParaRPr lang="en-US" sz="2800" b="0" strike="noStrike" spc="-1">
              <a:latin typeface="Arial"/>
            </a:endParaRPr>
          </a:p>
        </p:txBody>
      </p:sp>
      <p:sp>
        <p:nvSpPr>
          <p:cNvPr id="613" name="CustomShape 2"/>
          <p:cNvSpPr/>
          <p:nvPr/>
        </p:nvSpPr>
        <p:spPr>
          <a:xfrm>
            <a:off x="108000" y="1326600"/>
            <a:ext cx="9066600" cy="10458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18960">
              <a:lnSpc>
                <a:spcPct val="100000"/>
              </a:lnSpc>
              <a:spcAft>
                <a:spcPts val="400"/>
              </a:spcAft>
              <a:buClr>
                <a:srgbClr val="000000"/>
              </a:buClr>
              <a:buSzPct val="45000"/>
              <a:buFont typeface="Wingdings" charset="2"/>
              <a:buChar char=""/>
            </a:pPr>
            <a:r>
              <a:rPr lang="en-US" sz="2000" b="1" strike="noStrike" spc="-1">
                <a:solidFill>
                  <a:srgbClr val="0096D6"/>
                </a:solidFill>
                <a:latin typeface="Calibri"/>
                <a:ea typeface="DejaVu Sans"/>
              </a:rPr>
              <a:t>Click Stream Data (navigation from product pages to placing order)</a:t>
            </a:r>
            <a:endParaRPr lang="en-US" sz="2000" b="0" strike="noStrike" spc="-1">
              <a:latin typeface="Arial"/>
            </a:endParaRPr>
          </a:p>
          <a:p>
            <a:pPr marL="432000" indent="-318960">
              <a:lnSpc>
                <a:spcPct val="100000"/>
              </a:lnSpc>
              <a:spcAft>
                <a:spcPts val="400"/>
              </a:spcAft>
              <a:buClr>
                <a:srgbClr val="000000"/>
              </a:buClr>
              <a:buSzPct val="45000"/>
              <a:buFont typeface="Wingdings" charset="2"/>
              <a:buChar char=""/>
            </a:pPr>
            <a:r>
              <a:rPr lang="en-US" sz="2000" b="1" strike="noStrike" spc="-1">
                <a:solidFill>
                  <a:srgbClr val="0096D6"/>
                </a:solidFill>
                <a:latin typeface="Calibri"/>
                <a:ea typeface="DejaVu Sans"/>
              </a:rPr>
              <a:t>Order data (products, features, prices, billing)</a:t>
            </a:r>
            <a:endParaRPr lang="en-US" sz="2000" b="0" strike="noStrike" spc="-1">
              <a:latin typeface="Arial"/>
            </a:endParaRPr>
          </a:p>
          <a:p>
            <a:pPr marL="432000" indent="-318960">
              <a:lnSpc>
                <a:spcPct val="100000"/>
              </a:lnSpc>
              <a:spcAft>
                <a:spcPts val="400"/>
              </a:spcAft>
              <a:buClr>
                <a:srgbClr val="000000"/>
              </a:buClr>
              <a:buSzPct val="45000"/>
              <a:buFont typeface="Wingdings" charset="2"/>
              <a:buChar char=""/>
            </a:pPr>
            <a:r>
              <a:rPr lang="en-US" sz="2000" b="1" strike="noStrike" spc="-1">
                <a:solidFill>
                  <a:srgbClr val="0096D6"/>
                </a:solidFill>
                <a:latin typeface="Calibri"/>
                <a:ea typeface="DejaVu Sans"/>
              </a:rPr>
              <a:t>Fulfillment data/ Services data</a:t>
            </a:r>
            <a:endParaRPr lang="en-US" sz="2000" b="0" strike="noStrike" spc="-1">
              <a:latin typeface="Arial"/>
            </a:endParaRPr>
          </a:p>
        </p:txBody>
      </p:sp>
      <p:sp>
        <p:nvSpPr>
          <p:cNvPr id="614" name="Line 3"/>
          <p:cNvSpPr/>
          <p:nvPr/>
        </p:nvSpPr>
        <p:spPr>
          <a:xfrm>
            <a:off x="504000" y="1077840"/>
            <a:ext cx="9576000" cy="1944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15" name="Line 4"/>
          <p:cNvSpPr/>
          <p:nvPr/>
        </p:nvSpPr>
        <p:spPr>
          <a:xfrm flipH="1">
            <a:off x="0" y="1077840"/>
            <a:ext cx="421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16" name="Picture 2"/>
          <p:cNvPicPr/>
          <p:nvPr/>
        </p:nvPicPr>
        <p:blipFill>
          <a:blip r:embed="rId2"/>
          <a:stretch/>
        </p:blipFill>
        <p:spPr>
          <a:xfrm>
            <a:off x="558720" y="2379960"/>
            <a:ext cx="2728080" cy="2644200"/>
          </a:xfrm>
          <a:prstGeom prst="rect">
            <a:avLst/>
          </a:prstGeom>
          <a:ln>
            <a:noFill/>
          </a:ln>
        </p:spPr>
      </p:pic>
      <p:pic>
        <p:nvPicPr>
          <p:cNvPr id="617" name="Picture 3"/>
          <p:cNvPicPr/>
          <p:nvPr/>
        </p:nvPicPr>
        <p:blipFill>
          <a:blip r:embed="rId3"/>
          <a:stretch/>
        </p:blipFill>
        <p:spPr>
          <a:xfrm>
            <a:off x="3329640" y="2447640"/>
            <a:ext cx="2791800" cy="2485080"/>
          </a:xfrm>
          <a:prstGeom prst="rect">
            <a:avLst/>
          </a:prstGeom>
          <a:ln>
            <a:noFill/>
          </a:ln>
        </p:spPr>
      </p:pic>
      <p:pic>
        <p:nvPicPr>
          <p:cNvPr id="618" name="Picture 2"/>
          <p:cNvPicPr/>
          <p:nvPr/>
        </p:nvPicPr>
        <p:blipFill>
          <a:blip r:embed="rId4"/>
          <a:stretch/>
        </p:blipFill>
        <p:spPr>
          <a:xfrm>
            <a:off x="6232680" y="2432880"/>
            <a:ext cx="3089160" cy="2499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Data Pre-Processing</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Data Pre-Processing in R</a:t>
            </a:r>
            <a:r>
              <a:t/>
            </a:r>
            <a:br/>
            <a:endParaRPr lang="en-US" sz="2800" b="0" strike="noStrike" spc="-1">
              <a:latin typeface="Arial"/>
            </a:endParaRPr>
          </a:p>
        </p:txBody>
      </p:sp>
      <p:sp>
        <p:nvSpPr>
          <p:cNvPr id="1093" name="CustomShape 2"/>
          <p:cNvSpPr/>
          <p:nvPr/>
        </p:nvSpPr>
        <p:spPr>
          <a:xfrm>
            <a:off x="504000" y="1110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DejaVu Sans"/>
              </a:rPr>
              <a:t>	The caret package in R provides a number of useful data transforms. These transforms can be used in two ways:</a:t>
            </a:r>
            <a:endParaRPr lang="en-US" sz="2000" b="0" strike="noStrike" spc="-1">
              <a:latin typeface="Arial"/>
            </a:endParaRPr>
          </a:p>
          <a:p>
            <a:pPr marL="216000" indent="-211320" algn="just">
              <a:lnSpc>
                <a:spcPct val="100000"/>
              </a:lnSpc>
              <a:spcBef>
                <a:spcPts val="567"/>
              </a:spcBef>
              <a:spcAft>
                <a:spcPts val="567"/>
              </a:spcAft>
              <a:buClr>
                <a:srgbClr val="000000"/>
              </a:buClr>
              <a:buSzPct val="45000"/>
              <a:buFont typeface="Wingdings" charset="2"/>
              <a:buChar char=""/>
            </a:pPr>
            <a:r>
              <a:rPr lang="en-US" sz="2000" b="1" strike="noStrike" spc="-1">
                <a:solidFill>
                  <a:srgbClr val="000000"/>
                </a:solidFill>
                <a:latin typeface="Arial"/>
                <a:ea typeface="DejaVu Sans"/>
              </a:rPr>
              <a:t>Standalone : </a:t>
            </a:r>
            <a:endParaRPr lang="en-US" sz="2000" b="0" strike="noStrike" spc="-1">
              <a:latin typeface="Arial"/>
            </a:endParaRPr>
          </a:p>
          <a:p>
            <a:pPr marL="432000" lvl="1" indent="-211320" algn="just">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Arial"/>
                <a:ea typeface="DejaVu Sans"/>
              </a:rPr>
              <a:t>Transforms can be modeled from training data and applied to multiple datasets. The model of the transform is prepared using the preProcess() function and applied to a dataset using the predict() function.</a:t>
            </a:r>
            <a:endParaRPr lang="en-US" sz="2000" b="0" strike="noStrike" spc="-1">
              <a:latin typeface="Arial"/>
            </a:endParaRPr>
          </a:p>
          <a:p>
            <a:pPr marL="216000" indent="-211320" algn="just">
              <a:lnSpc>
                <a:spcPct val="100000"/>
              </a:lnSpc>
              <a:spcBef>
                <a:spcPts val="567"/>
              </a:spcBef>
              <a:spcAft>
                <a:spcPts val="567"/>
              </a:spcAft>
              <a:buClr>
                <a:srgbClr val="000000"/>
              </a:buClr>
              <a:buSzPct val="45000"/>
              <a:buFont typeface="Wingdings" charset="2"/>
              <a:buChar char=""/>
            </a:pPr>
            <a:r>
              <a:rPr lang="en-US" sz="2000" b="1" strike="noStrike" spc="-1">
                <a:solidFill>
                  <a:srgbClr val="000000"/>
                </a:solidFill>
                <a:latin typeface="Arial"/>
                <a:ea typeface="DejaVu Sans"/>
              </a:rPr>
              <a:t>Training : </a:t>
            </a:r>
            <a:endParaRPr lang="en-US" sz="2000" b="0" strike="noStrike" spc="-1">
              <a:latin typeface="Arial"/>
            </a:endParaRPr>
          </a:p>
          <a:p>
            <a:pPr marL="432000" lvl="1" indent="-211320" algn="just">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Arial"/>
                <a:ea typeface="DejaVu Sans"/>
              </a:rPr>
              <a:t>Transforms can be prepared and applied automatically during model evaluation. Transforms applied during training are prepared using the preProcess() and passed to the train() function via the preProcess argument.</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094"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95"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Data Pre-Processing in R contd...</a:t>
            </a:r>
            <a:r>
              <a:t/>
            </a:r>
            <a:br/>
            <a:endParaRPr lang="en-US" sz="2800" b="0" strike="noStrike" spc="-1">
              <a:latin typeface="Arial"/>
            </a:endParaRPr>
          </a:p>
        </p:txBody>
      </p:sp>
      <p:sp>
        <p:nvSpPr>
          <p:cNvPr id="1097" name="CustomShape 2"/>
          <p:cNvSpPr/>
          <p:nvPr/>
        </p:nvSpPr>
        <p:spPr>
          <a:xfrm>
            <a:off x="504000" y="1097280"/>
            <a:ext cx="9067320" cy="3513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DejaVu Sans"/>
              </a:rPr>
              <a:t>Below is a quick summary of all of the transform methods supported in the argument to the preProcess() function in caret.</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098"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99"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graphicFrame>
        <p:nvGraphicFramePr>
          <p:cNvPr id="1100" name="Table 5"/>
          <p:cNvGraphicFramePr/>
          <p:nvPr/>
        </p:nvGraphicFramePr>
        <p:xfrm>
          <a:off x="504000" y="1864800"/>
          <a:ext cx="8824320" cy="3237480"/>
        </p:xfrm>
        <a:graphic>
          <a:graphicData uri="http://schemas.openxmlformats.org/drawingml/2006/table">
            <a:tbl>
              <a:tblPr/>
              <a:tblGrid>
                <a:gridCol w="1782000"/>
                <a:gridCol w="7042320"/>
              </a:tblGrid>
              <a:tr h="360720">
                <a:tc>
                  <a:txBody>
                    <a:bodyPr/>
                    <a:lstStyle/>
                    <a:p>
                      <a:r>
                        <a:rPr lang="en-US" sz="1500" b="1" strike="noStrike" spc="-1">
                          <a:latin typeface="Arial"/>
                        </a:rPr>
                        <a:t>BoxCox</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US" sz="1500" b="0" strike="noStrike" spc="-1">
                          <a:latin typeface="Arial"/>
                        </a:rPr>
                        <a:t>apply a Box-Cox transform, values must be non-zero and positive.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0720">
                <a:tc>
                  <a:txBody>
                    <a:bodyPr/>
                    <a:lstStyle/>
                    <a:p>
                      <a:r>
                        <a:rPr lang="en-US" sz="1500" b="1" strike="noStrike" spc="-1">
                          <a:latin typeface="Arial"/>
                        </a:rPr>
                        <a:t>YeoJohnson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500" b="0" strike="noStrike" spc="-1">
                          <a:latin typeface="Arial"/>
                        </a:rPr>
                        <a:t>apply a Yeo-Johnson transform, like a BoxCox, but values can be negative.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720">
                <a:tc>
                  <a:txBody>
                    <a:bodyPr/>
                    <a:lstStyle/>
                    <a:p>
                      <a:r>
                        <a:rPr lang="en-US" sz="1500" b="1" strike="noStrike" spc="-1">
                          <a:latin typeface="Arial"/>
                        </a:rPr>
                        <a:t>expoTrans</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500" b="0" strike="noStrike" spc="-1">
                          <a:latin typeface="Arial"/>
                        </a:rPr>
                        <a:t>apply a power transform like BoxCox and YeoJohnson.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720">
                <a:tc>
                  <a:txBody>
                    <a:bodyPr/>
                    <a:lstStyle/>
                    <a:p>
                      <a:r>
                        <a:rPr lang="en-US" sz="1500" b="1" strike="noStrike" spc="-1">
                          <a:latin typeface="Arial"/>
                        </a:rPr>
                        <a:t>zv</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500" b="0" strike="noStrike" spc="-1">
                          <a:latin typeface="Arial"/>
                        </a:rPr>
                        <a:t>remove attributes with a zero variance (all the same value).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0720">
                <a:tc>
                  <a:txBody>
                    <a:bodyPr/>
                    <a:lstStyle/>
                    <a:p>
                      <a:r>
                        <a:rPr lang="en-US" sz="1500" b="1" strike="noStrike" spc="-1">
                          <a:latin typeface="Arial"/>
                        </a:rPr>
                        <a:t>nzv</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500" b="0" strike="noStrike" spc="-1">
                          <a:latin typeface="Arial"/>
                        </a:rPr>
                        <a:t>remove attributes with a near zero variance (close to the same value).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0720">
                <a:tc>
                  <a:txBody>
                    <a:bodyPr/>
                    <a:lstStyle/>
                    <a:p>
                      <a:r>
                        <a:rPr lang="en-US" sz="1500" b="1" strike="noStrike" spc="-1">
                          <a:latin typeface="Arial"/>
                        </a:rPr>
                        <a:t>center</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500" b="0" strike="noStrike" spc="-1">
                          <a:latin typeface="Arial"/>
                        </a:rPr>
                        <a:t>divide values by standard deviation.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9280">
                <a:tc>
                  <a:txBody>
                    <a:bodyPr/>
                    <a:lstStyle/>
                    <a:p>
                      <a:r>
                        <a:rPr lang="en-US" sz="1500" b="1" strike="noStrike" spc="-1">
                          <a:latin typeface="Arial"/>
                        </a:rPr>
                        <a:t>scale</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500" b="0" strike="noStrike" spc="-1">
                          <a:latin typeface="Arial"/>
                        </a:rPr>
                        <a:t>subtract mean from values.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9280">
                <a:tc>
                  <a:txBody>
                    <a:bodyPr/>
                    <a:lstStyle/>
                    <a:p>
                      <a:r>
                        <a:rPr lang="en-US" sz="1500" b="1" strike="noStrike" spc="-1">
                          <a:latin typeface="Arial"/>
                        </a:rPr>
                        <a:t>range</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500" b="0" strike="noStrike" spc="-1">
                          <a:latin typeface="Arial"/>
                        </a:rPr>
                        <a:t>normalize values.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4600">
                <a:tc>
                  <a:txBody>
                    <a:bodyPr/>
                    <a:lstStyle/>
                    <a:p>
                      <a:r>
                        <a:rPr lang="en-US" sz="1500" b="1" strike="noStrike" spc="-1">
                          <a:latin typeface="Arial"/>
                        </a:rPr>
                        <a:t>pca</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500" b="0" strike="noStrike" spc="-1">
                          <a:latin typeface="Arial"/>
                        </a:rPr>
                        <a:t>transform data to the principal components.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Scale Data</a:t>
            </a:r>
            <a:endParaRPr lang="en-US" sz="2800" b="0" strike="noStrike" spc="-1">
              <a:latin typeface="Arial"/>
            </a:endParaRPr>
          </a:p>
          <a:p>
            <a:endParaRPr lang="en-US" sz="2800" b="0" strike="noStrike" spc="-1">
              <a:latin typeface="Arial"/>
            </a:endParaRPr>
          </a:p>
        </p:txBody>
      </p:sp>
      <p:sp>
        <p:nvSpPr>
          <p:cNvPr id="1102"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DejaVu Sans"/>
              </a:rPr>
              <a:t>	The scale transform calculates the standard deviation for an attribute and divides each value by that standard deviation.</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103"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04"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105" name="Picture 1104"/>
          <p:cNvPicPr/>
          <p:nvPr/>
        </p:nvPicPr>
        <p:blipFill>
          <a:blip r:embed="rId2"/>
          <a:stretch/>
        </p:blipFill>
        <p:spPr>
          <a:xfrm>
            <a:off x="508680" y="1712520"/>
            <a:ext cx="8118720" cy="3057480"/>
          </a:xfrm>
          <a:prstGeom prst="rect">
            <a:avLst/>
          </a:prstGeom>
          <a:ln>
            <a:noFill/>
          </a:ln>
        </p:spPr>
      </p:pic>
      <p:sp>
        <p:nvSpPr>
          <p:cNvPr id="1106" name="CustomShape 5"/>
          <p:cNvSpPr/>
          <p:nvPr/>
        </p:nvSpPr>
        <p:spPr>
          <a:xfrm>
            <a:off x="512640" y="4738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Calculate scale data transform.</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Scale Data contd...</a:t>
            </a:r>
            <a:endParaRPr lang="en-US" sz="2800" b="0" strike="noStrike" spc="-1">
              <a:latin typeface="Arial"/>
            </a:endParaRPr>
          </a:p>
          <a:p>
            <a:endParaRPr lang="en-US" sz="2800" b="0" strike="noStrike" spc="-1">
              <a:latin typeface="Arial"/>
            </a:endParaRPr>
          </a:p>
        </p:txBody>
      </p:sp>
      <p:sp>
        <p:nvSpPr>
          <p:cNvPr id="1108" name="CustomShape 2"/>
          <p:cNvSpPr/>
          <p:nvPr/>
        </p:nvSpPr>
        <p:spPr>
          <a:xfrm>
            <a:off x="504000" y="930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DejaVu Sans"/>
              </a:rPr>
              <a:t>	The scale transform calculates the standard deviation for an attribute and divides each value by that standard deviation.</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109"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10"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11" name="CustomShape 5"/>
          <p:cNvSpPr/>
          <p:nvPr/>
        </p:nvSpPr>
        <p:spPr>
          <a:xfrm>
            <a:off x="548640" y="5170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of scale data transform.</a:t>
            </a:r>
            <a:endParaRPr lang="en-US" sz="1600" b="0" strike="noStrike" spc="-1">
              <a:latin typeface="Arial"/>
            </a:endParaRPr>
          </a:p>
        </p:txBody>
      </p:sp>
      <p:pic>
        <p:nvPicPr>
          <p:cNvPr id="1112" name="Picture 1111"/>
          <p:cNvPicPr/>
          <p:nvPr/>
        </p:nvPicPr>
        <p:blipFill>
          <a:blip r:embed="rId2"/>
          <a:stretch/>
        </p:blipFill>
        <p:spPr>
          <a:xfrm>
            <a:off x="531720" y="1697040"/>
            <a:ext cx="9039600" cy="1169280"/>
          </a:xfrm>
          <a:prstGeom prst="rect">
            <a:avLst/>
          </a:prstGeom>
          <a:ln>
            <a:noFill/>
          </a:ln>
        </p:spPr>
      </p:pic>
      <p:pic>
        <p:nvPicPr>
          <p:cNvPr id="1113" name="Picture 1112"/>
          <p:cNvPicPr/>
          <p:nvPr/>
        </p:nvPicPr>
        <p:blipFill>
          <a:blip r:embed="rId3"/>
          <a:stretch/>
        </p:blipFill>
        <p:spPr>
          <a:xfrm>
            <a:off x="569160" y="2985120"/>
            <a:ext cx="6558840" cy="963360"/>
          </a:xfrm>
          <a:prstGeom prst="rect">
            <a:avLst/>
          </a:prstGeom>
          <a:ln>
            <a:noFill/>
          </a:ln>
        </p:spPr>
      </p:pic>
      <p:pic>
        <p:nvPicPr>
          <p:cNvPr id="1114" name="Picture 1113"/>
          <p:cNvPicPr/>
          <p:nvPr/>
        </p:nvPicPr>
        <p:blipFill>
          <a:blip r:embed="rId4"/>
          <a:stretch/>
        </p:blipFill>
        <p:spPr>
          <a:xfrm>
            <a:off x="527400" y="3926160"/>
            <a:ext cx="9160920" cy="1169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Center Data</a:t>
            </a:r>
            <a:endParaRPr lang="en-US" sz="2800" b="0" strike="noStrike" spc="-1">
              <a:latin typeface="Arial"/>
            </a:endParaRPr>
          </a:p>
          <a:p>
            <a:endParaRPr lang="en-US" sz="2800" b="0" strike="noStrike" spc="-1">
              <a:latin typeface="Arial"/>
            </a:endParaRPr>
          </a:p>
        </p:txBody>
      </p:sp>
      <p:sp>
        <p:nvSpPr>
          <p:cNvPr id="1116" name="CustomShape 2"/>
          <p:cNvSpPr/>
          <p:nvPr/>
        </p:nvSpPr>
        <p:spPr>
          <a:xfrm>
            <a:off x="504000" y="1002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Microsoft YaHei"/>
              </a:rPr>
              <a:t>The center transform calculates the mean for an attribute and subtracts it from each value.</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117"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18"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19" name="CustomShape 5"/>
          <p:cNvSpPr/>
          <p:nvPr/>
        </p:nvSpPr>
        <p:spPr>
          <a:xfrm>
            <a:off x="512640" y="4738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Calculate center data transform.</a:t>
            </a:r>
            <a:endParaRPr lang="en-US" sz="1600" b="0" strike="noStrike" spc="-1">
              <a:latin typeface="Arial"/>
            </a:endParaRPr>
          </a:p>
        </p:txBody>
      </p:sp>
      <p:pic>
        <p:nvPicPr>
          <p:cNvPr id="1120" name="Picture 1119"/>
          <p:cNvPicPr/>
          <p:nvPr/>
        </p:nvPicPr>
        <p:blipFill>
          <a:blip r:embed="rId2"/>
          <a:stretch/>
        </p:blipFill>
        <p:spPr>
          <a:xfrm>
            <a:off x="504000" y="1722240"/>
            <a:ext cx="9001440" cy="3011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Center Data contd...</a:t>
            </a:r>
            <a:endParaRPr lang="en-US" sz="2800" b="0" strike="noStrike" spc="-1">
              <a:latin typeface="Arial"/>
            </a:endParaRPr>
          </a:p>
          <a:p>
            <a:endParaRPr lang="en-US" sz="2800" b="0" strike="noStrike" spc="-1">
              <a:latin typeface="Arial"/>
            </a:endParaRPr>
          </a:p>
        </p:txBody>
      </p:sp>
      <p:sp>
        <p:nvSpPr>
          <p:cNvPr id="1122"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23"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24" name="CustomShape 4"/>
          <p:cNvSpPr/>
          <p:nvPr/>
        </p:nvSpPr>
        <p:spPr>
          <a:xfrm>
            <a:off x="548640" y="4954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of center data transform.</a:t>
            </a:r>
            <a:endParaRPr lang="en-US" sz="1600" b="0" strike="noStrike" spc="-1">
              <a:latin typeface="Arial"/>
            </a:endParaRPr>
          </a:p>
        </p:txBody>
      </p:sp>
      <p:pic>
        <p:nvPicPr>
          <p:cNvPr id="1125" name="Picture 1124"/>
          <p:cNvPicPr/>
          <p:nvPr/>
        </p:nvPicPr>
        <p:blipFill>
          <a:blip r:embed="rId2"/>
          <a:stretch/>
        </p:blipFill>
        <p:spPr>
          <a:xfrm>
            <a:off x="548640" y="998280"/>
            <a:ext cx="9131400" cy="3935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Standardize Data</a:t>
            </a:r>
            <a:endParaRPr lang="en-US" sz="2800" b="0" strike="noStrike" spc="-1">
              <a:latin typeface="Arial"/>
            </a:endParaRPr>
          </a:p>
          <a:p>
            <a:endParaRPr lang="en-US" sz="2800" b="0" strike="noStrike" spc="-1">
              <a:latin typeface="Arial"/>
            </a:endParaRPr>
          </a:p>
        </p:txBody>
      </p:sp>
      <p:sp>
        <p:nvSpPr>
          <p:cNvPr id="1127" name="CustomShape 2"/>
          <p:cNvSpPr/>
          <p:nvPr/>
        </p:nvSpPr>
        <p:spPr>
          <a:xfrm>
            <a:off x="504000" y="930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2760" algn="just">
              <a:lnSpc>
                <a:spcPct val="100000"/>
              </a:lnSpc>
              <a:spcBef>
                <a:spcPts val="567"/>
              </a:spcBef>
              <a:spcAft>
                <a:spcPts val="567"/>
              </a:spcAft>
              <a:buClr>
                <a:srgbClr val="000000"/>
              </a:buClr>
              <a:buFont typeface="Wingdings" charset="2"/>
              <a:buChar char=""/>
            </a:pPr>
            <a:r>
              <a:rPr lang="en-US" sz="2000" b="0" strike="noStrike" spc="-1">
                <a:solidFill>
                  <a:srgbClr val="000000"/>
                </a:solidFill>
                <a:latin typeface="Arial"/>
                <a:ea typeface="Microsoft YaHei"/>
              </a:rPr>
              <a:t>A standardized variable (sometimes called a z-score or a standard score) is a variable that has been re scaled to have a mean of zero and a standard deviation of one. </a:t>
            </a:r>
            <a:endParaRPr lang="en-US" sz="2000" b="0" strike="noStrike" spc="-1">
              <a:latin typeface="Arial"/>
            </a:endParaRPr>
          </a:p>
          <a:p>
            <a:pPr marL="216000" indent="-212760" algn="just">
              <a:lnSpc>
                <a:spcPct val="100000"/>
              </a:lnSpc>
              <a:spcBef>
                <a:spcPts val="567"/>
              </a:spcBef>
              <a:spcAft>
                <a:spcPts val="567"/>
              </a:spcAft>
              <a:buClr>
                <a:srgbClr val="000000"/>
              </a:buClr>
              <a:buFont typeface="Wingdings" charset="2"/>
              <a:buChar char=""/>
            </a:pPr>
            <a:r>
              <a:rPr lang="en-US" sz="2000" b="0" strike="noStrike" spc="-1">
                <a:solidFill>
                  <a:srgbClr val="000000"/>
                </a:solidFill>
                <a:latin typeface="Arial"/>
                <a:ea typeface="ＭＳ Ｐゴシック"/>
              </a:rPr>
              <a:t>A standardized variable (Z)  redefines each observation in terms of the number of standard deviations  from the mean.</a:t>
            </a:r>
            <a:endParaRPr lang="en-US" sz="2000" b="0" strike="noStrike" spc="-1">
              <a:latin typeface="Arial"/>
            </a:endParaRPr>
          </a:p>
        </p:txBody>
      </p:sp>
      <p:sp>
        <p:nvSpPr>
          <p:cNvPr id="1128"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29"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130" name="Picture 1129"/>
          <p:cNvPicPr/>
          <p:nvPr/>
        </p:nvPicPr>
        <p:blipFill>
          <a:blip r:embed="rId2"/>
          <a:stretch/>
        </p:blipFill>
        <p:spPr>
          <a:xfrm>
            <a:off x="731520" y="2774880"/>
            <a:ext cx="8775000" cy="2732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Standardize Data</a:t>
            </a:r>
            <a:endParaRPr lang="en-US" sz="2800" b="0" strike="noStrike" spc="-1">
              <a:latin typeface="Arial"/>
            </a:endParaRPr>
          </a:p>
          <a:p>
            <a:endParaRPr lang="en-US" sz="2800" b="0" strike="noStrike" spc="-1">
              <a:latin typeface="Arial"/>
            </a:endParaRPr>
          </a:p>
        </p:txBody>
      </p:sp>
      <p:sp>
        <p:nvSpPr>
          <p:cNvPr id="1132"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Microsoft YaHei"/>
              </a:rPr>
              <a:t>Combining the scale and center transforms will standardize your data. Attributes will have a mean value of 0 and a standard deviation of 1.</a:t>
            </a:r>
            <a:endParaRPr lang="en-US" sz="2000" b="0" strike="noStrike" spc="-1">
              <a:latin typeface="Arial"/>
            </a:endParaRPr>
          </a:p>
          <a:p>
            <a:pPr algn="just">
              <a:lnSpc>
                <a:spcPct val="100000"/>
              </a:lnSpc>
              <a:spcBef>
                <a:spcPts val="567"/>
              </a:spcBef>
              <a:spcAft>
                <a:spcPts val="567"/>
              </a:spcAft>
            </a:pPr>
            <a:endParaRPr lang="en-US" sz="2000" b="0" strike="noStrike" spc="-1">
              <a:latin typeface="Arial"/>
            </a:endParaRPr>
          </a:p>
        </p:txBody>
      </p:sp>
      <p:sp>
        <p:nvSpPr>
          <p:cNvPr id="1133"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34"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35" name="CustomShape 5"/>
          <p:cNvSpPr/>
          <p:nvPr/>
        </p:nvSpPr>
        <p:spPr>
          <a:xfrm>
            <a:off x="512640" y="4738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Calculate standardize data transform.</a:t>
            </a:r>
            <a:endParaRPr lang="en-US" sz="1600" b="0" strike="noStrike" spc="-1">
              <a:latin typeface="Arial"/>
            </a:endParaRPr>
          </a:p>
        </p:txBody>
      </p:sp>
      <p:pic>
        <p:nvPicPr>
          <p:cNvPr id="1136" name="Picture 1135"/>
          <p:cNvPicPr/>
          <p:nvPr/>
        </p:nvPicPr>
        <p:blipFill>
          <a:blip r:embed="rId2"/>
          <a:stretch/>
        </p:blipFill>
        <p:spPr>
          <a:xfrm>
            <a:off x="512640" y="1818360"/>
            <a:ext cx="9058680" cy="2948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Standardize Data contd...</a:t>
            </a:r>
            <a:endParaRPr lang="en-US" sz="2800" b="0" strike="noStrike" spc="-1">
              <a:latin typeface="Arial"/>
            </a:endParaRPr>
          </a:p>
          <a:p>
            <a:endParaRPr lang="en-US" sz="2800" b="0" strike="noStrike" spc="-1">
              <a:latin typeface="Arial"/>
            </a:endParaRPr>
          </a:p>
        </p:txBody>
      </p:sp>
      <p:sp>
        <p:nvSpPr>
          <p:cNvPr id="1138"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39"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40" name="CustomShape 4"/>
          <p:cNvSpPr/>
          <p:nvPr/>
        </p:nvSpPr>
        <p:spPr>
          <a:xfrm>
            <a:off x="548640" y="4990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standardize data transform.</a:t>
            </a:r>
            <a:endParaRPr lang="en-US" sz="1600" b="0" strike="noStrike" spc="-1">
              <a:latin typeface="Arial"/>
            </a:endParaRPr>
          </a:p>
        </p:txBody>
      </p:sp>
      <p:pic>
        <p:nvPicPr>
          <p:cNvPr id="1141" name="Picture 1140"/>
          <p:cNvPicPr/>
          <p:nvPr/>
        </p:nvPicPr>
        <p:blipFill>
          <a:blip r:embed="rId2"/>
          <a:stretch/>
        </p:blipFill>
        <p:spPr>
          <a:xfrm>
            <a:off x="434880" y="933480"/>
            <a:ext cx="8979120" cy="4110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Big Data Scenarios: Graph Data</a:t>
            </a:r>
            <a:endParaRPr lang="en-US" sz="2800" b="0" strike="noStrike" spc="-1">
              <a:latin typeface="Arial"/>
            </a:endParaRPr>
          </a:p>
        </p:txBody>
      </p:sp>
      <p:sp>
        <p:nvSpPr>
          <p:cNvPr id="620" name="Line 2"/>
          <p:cNvSpPr/>
          <p:nvPr/>
        </p:nvSpPr>
        <p:spPr>
          <a:xfrm>
            <a:off x="504000" y="100584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21"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622" name="CustomShape 4"/>
          <p:cNvSpPr/>
          <p:nvPr/>
        </p:nvSpPr>
        <p:spPr>
          <a:xfrm>
            <a:off x="548640" y="1243800"/>
            <a:ext cx="4932720" cy="359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216000"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Arial"/>
                <a:ea typeface="DejaVu Sans"/>
              </a:rPr>
              <a:t>Graph analytics, also known as network analysis, is an exciting new area for analytics workloads.</a:t>
            </a:r>
            <a:endParaRPr lang="en-US" sz="2000" b="0" strike="noStrike" spc="-1">
              <a:latin typeface="Arial"/>
            </a:endParaRPr>
          </a:p>
          <a:p>
            <a:pPr marL="216000"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Arial"/>
                <a:ea typeface="DejaVu Sans"/>
              </a:rPr>
              <a:t>Examples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Social Networks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Communication networks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Spread of infections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Collaborations  &amp; Relationships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Citations</a:t>
            </a:r>
            <a:endParaRPr lang="en-US" sz="2000" b="0" strike="noStrike" spc="-1">
              <a:latin typeface="Arial"/>
            </a:endParaRPr>
          </a:p>
          <a:p>
            <a:pPr marL="432000" lvl="1" indent="-21096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Road networks</a:t>
            </a:r>
            <a:endParaRPr lang="en-US" sz="2000" b="0" strike="noStrike" spc="-1">
              <a:latin typeface="Arial"/>
            </a:endParaRPr>
          </a:p>
        </p:txBody>
      </p:sp>
      <p:pic>
        <p:nvPicPr>
          <p:cNvPr id="623" name="Picture 622"/>
          <p:cNvPicPr/>
          <p:nvPr/>
        </p:nvPicPr>
        <p:blipFill>
          <a:blip r:embed="rId2"/>
          <a:stretch/>
        </p:blipFill>
        <p:spPr>
          <a:xfrm>
            <a:off x="5669280" y="1554480"/>
            <a:ext cx="3744000" cy="3195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Normalize Data</a:t>
            </a:r>
            <a:endParaRPr lang="en-US" sz="2800" b="0" strike="noStrike" spc="-1">
              <a:latin typeface="Arial"/>
            </a:endParaRPr>
          </a:p>
          <a:p>
            <a:endParaRPr lang="en-US" sz="2800" b="0" strike="noStrike" spc="-1">
              <a:latin typeface="Arial"/>
            </a:endParaRPr>
          </a:p>
        </p:txBody>
      </p:sp>
      <p:sp>
        <p:nvSpPr>
          <p:cNvPr id="1143"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2000" b="0" strike="noStrike" spc="-1">
                <a:solidFill>
                  <a:srgbClr val="000000"/>
                </a:solidFill>
                <a:latin typeface="Arial"/>
                <a:ea typeface="Microsoft YaHei"/>
              </a:rPr>
              <a:t>Data values can be scaled into the range of [0, 1] which is called normalization.</a:t>
            </a:r>
            <a:endParaRPr lang="en-US" sz="2000" b="0" strike="noStrike" spc="-1">
              <a:latin typeface="Arial"/>
            </a:endParaRPr>
          </a:p>
        </p:txBody>
      </p:sp>
      <p:sp>
        <p:nvSpPr>
          <p:cNvPr id="1144"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45"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46" name="CustomShape 5"/>
          <p:cNvSpPr/>
          <p:nvPr/>
        </p:nvSpPr>
        <p:spPr>
          <a:xfrm>
            <a:off x="512640" y="4738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Calculate normalize data transform.</a:t>
            </a:r>
            <a:endParaRPr lang="en-US" sz="1600" b="0" strike="noStrike" spc="-1">
              <a:latin typeface="Arial"/>
            </a:endParaRPr>
          </a:p>
        </p:txBody>
      </p:sp>
      <p:pic>
        <p:nvPicPr>
          <p:cNvPr id="1147" name="Picture 1146"/>
          <p:cNvPicPr/>
          <p:nvPr/>
        </p:nvPicPr>
        <p:blipFill>
          <a:blip r:embed="rId2"/>
          <a:stretch/>
        </p:blipFill>
        <p:spPr>
          <a:xfrm>
            <a:off x="548640" y="1646280"/>
            <a:ext cx="9048240" cy="3176280"/>
          </a:xfrm>
          <a:prstGeom prst="rect">
            <a:avLst/>
          </a:prstGeom>
          <a:ln>
            <a:noFill/>
          </a:ln>
        </p:spPr>
      </p:pic>
      <p:sp>
        <p:nvSpPr>
          <p:cNvPr id="1148" name="Line 6"/>
          <p:cNvSpPr/>
          <p:nvPr/>
        </p:nvSpPr>
        <p:spPr>
          <a:xfrm>
            <a:off x="548640" y="1737360"/>
            <a:ext cx="8961120" cy="36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Normalize Data</a:t>
            </a:r>
            <a:endParaRPr lang="en-US" sz="2800" b="0" strike="noStrike" spc="-1">
              <a:latin typeface="Arial"/>
            </a:endParaRPr>
          </a:p>
          <a:p>
            <a:endParaRPr lang="en-US" sz="2800" b="0" strike="noStrike" spc="-1">
              <a:latin typeface="Arial"/>
            </a:endParaRPr>
          </a:p>
        </p:txBody>
      </p:sp>
      <p:sp>
        <p:nvSpPr>
          <p:cNvPr id="1150"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51"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152" name="Picture 1151"/>
          <p:cNvPicPr/>
          <p:nvPr/>
        </p:nvPicPr>
        <p:blipFill>
          <a:blip r:embed="rId2"/>
          <a:stretch/>
        </p:blipFill>
        <p:spPr>
          <a:xfrm>
            <a:off x="571680" y="2532600"/>
            <a:ext cx="7801560" cy="1993320"/>
          </a:xfrm>
          <a:prstGeom prst="rect">
            <a:avLst/>
          </a:prstGeom>
          <a:ln>
            <a:noFill/>
          </a:ln>
        </p:spPr>
      </p:pic>
      <p:sp>
        <p:nvSpPr>
          <p:cNvPr id="1153" name="CustomShape 4"/>
          <p:cNvSpPr/>
          <p:nvPr/>
        </p:nvSpPr>
        <p:spPr>
          <a:xfrm>
            <a:off x="548640" y="1097280"/>
            <a:ext cx="8957880" cy="194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2760" algn="just">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Arial"/>
                <a:ea typeface="DejaVu Sans"/>
              </a:rPr>
              <a:t>Eliminates the unit of measurement by transforming the data into new scores with a mean of 0 and a standard deviation of 1.</a:t>
            </a:r>
            <a:endParaRPr lang="en-US" sz="2000" b="0" strike="noStrike" spc="-1">
              <a:latin typeface="Arial"/>
            </a:endParaRPr>
          </a:p>
          <a:p>
            <a:pPr marL="216000" indent="-212760" algn="just">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Arial"/>
                <a:ea typeface="Microsoft YaHei"/>
              </a:rPr>
              <a:t>Data values can be scaled into the range of [0, 1] which is called normalization.</a:t>
            </a:r>
            <a:endParaRPr lang="en-US" sz="2000" b="0" strike="noStrike" spc="-1">
              <a:latin typeface="Arial"/>
            </a:endParaRPr>
          </a:p>
          <a:p>
            <a:pPr algn="just">
              <a:lnSpc>
                <a:spcPct val="100000"/>
              </a:lnSpc>
            </a:pPr>
            <a:endParaRPr lang="en-US" sz="2000" b="0" strike="noStrike" spc="-1">
              <a:latin typeface="Arial"/>
            </a:endParaRPr>
          </a:p>
          <a:p>
            <a:pPr algn="just">
              <a:lnSpc>
                <a:spcPct val="100000"/>
              </a:lnSpc>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Normalize Data</a:t>
            </a:r>
            <a:endParaRPr lang="en-US" sz="2800" b="0" strike="noStrike" spc="-1">
              <a:latin typeface="Arial"/>
            </a:endParaRPr>
          </a:p>
          <a:p>
            <a:endParaRPr lang="en-US" sz="2800" b="0" strike="noStrike" spc="-1">
              <a:latin typeface="Arial"/>
            </a:endParaRPr>
          </a:p>
        </p:txBody>
      </p:sp>
      <p:sp>
        <p:nvSpPr>
          <p:cNvPr id="1155"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sp>
      <p:sp>
        <p:nvSpPr>
          <p:cNvPr id="1156"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57"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58" name="CustomShape 5"/>
          <p:cNvSpPr/>
          <p:nvPr/>
        </p:nvSpPr>
        <p:spPr>
          <a:xfrm>
            <a:off x="512640" y="4450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Calculate normalize data transform.</a:t>
            </a:r>
            <a:endParaRPr lang="en-US" sz="1600" b="0" strike="noStrike" spc="-1">
              <a:latin typeface="Arial"/>
            </a:endParaRPr>
          </a:p>
        </p:txBody>
      </p:sp>
      <p:pic>
        <p:nvPicPr>
          <p:cNvPr id="1159" name="Picture 1158"/>
          <p:cNvPicPr/>
          <p:nvPr/>
        </p:nvPicPr>
        <p:blipFill>
          <a:blip r:embed="rId2"/>
          <a:stretch/>
        </p:blipFill>
        <p:spPr>
          <a:xfrm>
            <a:off x="548640" y="1286280"/>
            <a:ext cx="9048240" cy="3176280"/>
          </a:xfrm>
          <a:prstGeom prst="rect">
            <a:avLst/>
          </a:prstGeom>
          <a:ln>
            <a:noFill/>
          </a:ln>
        </p:spPr>
      </p:pic>
      <p:sp>
        <p:nvSpPr>
          <p:cNvPr id="1160" name="Line 6"/>
          <p:cNvSpPr/>
          <p:nvPr/>
        </p:nvSpPr>
        <p:spPr>
          <a:xfrm>
            <a:off x="548640" y="1377360"/>
            <a:ext cx="8961120" cy="36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Normalize Data contd...</a:t>
            </a:r>
            <a:endParaRPr lang="en-US" sz="2800" b="0" strike="noStrike" spc="-1">
              <a:latin typeface="Arial"/>
            </a:endParaRPr>
          </a:p>
          <a:p>
            <a:endParaRPr lang="en-US" sz="2800" b="0" strike="noStrike" spc="-1">
              <a:latin typeface="Arial"/>
            </a:endParaRPr>
          </a:p>
        </p:txBody>
      </p:sp>
      <p:sp>
        <p:nvSpPr>
          <p:cNvPr id="1162"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63"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64" name="CustomShape 4"/>
          <p:cNvSpPr/>
          <p:nvPr/>
        </p:nvSpPr>
        <p:spPr>
          <a:xfrm>
            <a:off x="548640" y="4990320"/>
            <a:ext cx="4201920" cy="31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normalize data transform.</a:t>
            </a:r>
            <a:endParaRPr lang="en-US" sz="1600" b="0" strike="noStrike" spc="-1">
              <a:latin typeface="Arial"/>
            </a:endParaRPr>
          </a:p>
        </p:txBody>
      </p:sp>
      <p:pic>
        <p:nvPicPr>
          <p:cNvPr id="1165" name="Picture 1164"/>
          <p:cNvPicPr/>
          <p:nvPr/>
        </p:nvPicPr>
        <p:blipFill>
          <a:blip r:embed="rId2"/>
          <a:stretch/>
        </p:blipFill>
        <p:spPr>
          <a:xfrm>
            <a:off x="459360" y="978840"/>
            <a:ext cx="9228960" cy="4072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Box-Cox Transform</a:t>
            </a:r>
            <a:endParaRPr lang="en-US" sz="2800" b="0" strike="noStrike" spc="-1">
              <a:latin typeface="Arial"/>
            </a:endParaRPr>
          </a:p>
          <a:p>
            <a:endParaRPr lang="en-US" sz="2800" b="0" strike="noStrike" spc="-1">
              <a:latin typeface="Arial"/>
            </a:endParaRPr>
          </a:p>
        </p:txBody>
      </p:sp>
      <p:sp>
        <p:nvSpPr>
          <p:cNvPr id="1167"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1800" b="0" strike="noStrike" spc="-1">
                <a:solidFill>
                  <a:srgbClr val="000000"/>
                </a:solidFill>
                <a:latin typeface="Arial"/>
                <a:ea typeface="Microsoft YaHei"/>
              </a:rPr>
              <a:t>When an attribute has a Gaussian-like distribution but is shifted, this is called a skew. The distribution of an attribute can be shifted to reduce the skew and make it more Gaussian. The BoxCox transform can perform this operation (assumes all values are positive).</a:t>
            </a:r>
            <a:endParaRPr lang="en-US" sz="1800" b="0" strike="noStrike" spc="-1">
              <a:latin typeface="Arial"/>
            </a:endParaRPr>
          </a:p>
          <a:p>
            <a:pPr algn="just">
              <a:lnSpc>
                <a:spcPct val="100000"/>
              </a:lnSpc>
              <a:spcBef>
                <a:spcPts val="567"/>
              </a:spcBef>
              <a:spcAft>
                <a:spcPts val="567"/>
              </a:spcAft>
            </a:pPr>
            <a:endParaRPr lang="en-US" sz="1800" b="0" strike="noStrike" spc="-1">
              <a:latin typeface="Arial"/>
            </a:endParaRPr>
          </a:p>
        </p:txBody>
      </p:sp>
      <p:sp>
        <p:nvSpPr>
          <p:cNvPr id="1168"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69"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70" name="CustomShape 5"/>
          <p:cNvSpPr/>
          <p:nvPr/>
        </p:nvSpPr>
        <p:spPr>
          <a:xfrm>
            <a:off x="476640" y="4810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Calculate Box-Cox data transform.</a:t>
            </a:r>
            <a:endParaRPr lang="en-US" sz="1600" b="0" strike="noStrike" spc="-1">
              <a:latin typeface="Arial"/>
            </a:endParaRPr>
          </a:p>
          <a:p>
            <a:endParaRPr lang="en-US" sz="1600" b="0" strike="noStrike" spc="-1">
              <a:latin typeface="Arial"/>
            </a:endParaRPr>
          </a:p>
        </p:txBody>
      </p:sp>
      <p:pic>
        <p:nvPicPr>
          <p:cNvPr id="1171" name="Picture 1170"/>
          <p:cNvPicPr/>
          <p:nvPr/>
        </p:nvPicPr>
        <p:blipFill>
          <a:blip r:embed="rId2"/>
          <a:stretch/>
        </p:blipFill>
        <p:spPr>
          <a:xfrm>
            <a:off x="571680" y="2028960"/>
            <a:ext cx="3904560" cy="1167120"/>
          </a:xfrm>
          <a:prstGeom prst="rect">
            <a:avLst/>
          </a:prstGeom>
          <a:ln>
            <a:noFill/>
          </a:ln>
        </p:spPr>
      </p:pic>
      <p:pic>
        <p:nvPicPr>
          <p:cNvPr id="1172" name="Picture 1171"/>
          <p:cNvPicPr/>
          <p:nvPr/>
        </p:nvPicPr>
        <p:blipFill>
          <a:blip r:embed="rId3"/>
          <a:stretch/>
        </p:blipFill>
        <p:spPr>
          <a:xfrm>
            <a:off x="587880" y="3149280"/>
            <a:ext cx="8003160" cy="1603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Box-Cox Transform contd...</a:t>
            </a:r>
            <a:endParaRPr lang="en-US" sz="2800" b="0" strike="noStrike" spc="-1">
              <a:latin typeface="Arial"/>
            </a:endParaRPr>
          </a:p>
          <a:p>
            <a:pPr>
              <a:lnSpc>
                <a:spcPct val="100000"/>
              </a:lnSpc>
            </a:pPr>
            <a:endParaRPr lang="en-US" sz="2800" b="0" strike="noStrike" spc="-1">
              <a:latin typeface="Arial"/>
            </a:endParaRPr>
          </a:p>
        </p:txBody>
      </p:sp>
      <p:sp>
        <p:nvSpPr>
          <p:cNvPr id="1174"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75"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76" name="CustomShape 4"/>
          <p:cNvSpPr/>
          <p:nvPr/>
        </p:nvSpPr>
        <p:spPr>
          <a:xfrm>
            <a:off x="548640" y="4990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Box-Cox data transform.</a:t>
            </a:r>
            <a:endParaRPr lang="en-US" sz="1600" b="0" strike="noStrike" spc="-1">
              <a:latin typeface="Arial"/>
            </a:endParaRPr>
          </a:p>
          <a:p>
            <a:endParaRPr lang="en-US" sz="1600" b="0" strike="noStrike" spc="-1">
              <a:latin typeface="Arial"/>
            </a:endParaRPr>
          </a:p>
        </p:txBody>
      </p:sp>
      <p:pic>
        <p:nvPicPr>
          <p:cNvPr id="1177" name="Picture 1176"/>
          <p:cNvPicPr/>
          <p:nvPr/>
        </p:nvPicPr>
        <p:blipFill>
          <a:blip r:embed="rId2"/>
          <a:stretch/>
        </p:blipFill>
        <p:spPr>
          <a:xfrm>
            <a:off x="487800" y="875880"/>
            <a:ext cx="9291960" cy="4149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Yeo-Johnson Transform</a:t>
            </a:r>
            <a:endParaRPr lang="en-US" sz="2800" b="0" strike="noStrike" spc="-1">
              <a:latin typeface="Arial"/>
            </a:endParaRPr>
          </a:p>
          <a:p>
            <a:endParaRPr lang="en-US" sz="2800" b="0" strike="noStrike" spc="-1">
              <a:latin typeface="Arial"/>
            </a:endParaRPr>
          </a:p>
        </p:txBody>
      </p:sp>
      <p:sp>
        <p:nvSpPr>
          <p:cNvPr id="1179" name="CustomShape 2"/>
          <p:cNvSpPr/>
          <p:nvPr/>
        </p:nvSpPr>
        <p:spPr>
          <a:xfrm>
            <a:off x="504000" y="1074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567"/>
              </a:spcBef>
              <a:spcAft>
                <a:spcPts val="567"/>
              </a:spcAft>
            </a:pPr>
            <a:r>
              <a:rPr lang="en-US" sz="1800" b="0" strike="noStrike" spc="-1">
                <a:solidFill>
                  <a:srgbClr val="000000"/>
                </a:solidFill>
                <a:latin typeface="Arial"/>
                <a:ea typeface="Microsoft YaHei"/>
              </a:rPr>
              <a:t>The YeoJohnson transform another power-transform like Box-Cox, but it supports raw values that are equal to zero and negative.</a:t>
            </a:r>
            <a:endParaRPr lang="en-US" sz="1800" b="0" strike="noStrike" spc="-1">
              <a:latin typeface="Arial"/>
            </a:endParaRPr>
          </a:p>
        </p:txBody>
      </p:sp>
      <p:sp>
        <p:nvSpPr>
          <p:cNvPr id="1180"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81"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82" name="CustomShape 5"/>
          <p:cNvSpPr/>
          <p:nvPr/>
        </p:nvSpPr>
        <p:spPr>
          <a:xfrm>
            <a:off x="476640" y="4810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Calculate Yeo-Johnson data transform.</a:t>
            </a:r>
            <a:endParaRPr lang="en-US" sz="1600" b="0" strike="noStrike" spc="-1">
              <a:latin typeface="Arial"/>
            </a:endParaRPr>
          </a:p>
          <a:p>
            <a:endParaRPr lang="en-US" sz="1600" b="0" strike="noStrike" spc="-1">
              <a:latin typeface="Arial"/>
            </a:endParaRPr>
          </a:p>
        </p:txBody>
      </p:sp>
      <p:pic>
        <p:nvPicPr>
          <p:cNvPr id="1183" name="Picture 1182"/>
          <p:cNvPicPr/>
          <p:nvPr/>
        </p:nvPicPr>
        <p:blipFill>
          <a:blip r:embed="rId2"/>
          <a:stretch/>
        </p:blipFill>
        <p:spPr>
          <a:xfrm>
            <a:off x="540000" y="1751400"/>
            <a:ext cx="3570480" cy="902520"/>
          </a:xfrm>
          <a:prstGeom prst="rect">
            <a:avLst/>
          </a:prstGeom>
          <a:ln>
            <a:noFill/>
          </a:ln>
        </p:spPr>
      </p:pic>
      <p:pic>
        <p:nvPicPr>
          <p:cNvPr id="1184" name="Picture 1183"/>
          <p:cNvPicPr/>
          <p:nvPr/>
        </p:nvPicPr>
        <p:blipFill>
          <a:blip r:embed="rId3"/>
          <a:stretch/>
        </p:blipFill>
        <p:spPr>
          <a:xfrm>
            <a:off x="591480" y="2705760"/>
            <a:ext cx="8969400" cy="2080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Yeo-Johnson Transform contd...</a:t>
            </a:r>
            <a:endParaRPr lang="en-US" sz="2800" b="0" strike="noStrike" spc="-1">
              <a:latin typeface="Arial"/>
            </a:endParaRPr>
          </a:p>
          <a:p>
            <a:pPr>
              <a:lnSpc>
                <a:spcPct val="100000"/>
              </a:lnSpc>
            </a:pPr>
            <a:endParaRPr lang="en-US" sz="2800" b="0" strike="noStrike" spc="-1">
              <a:latin typeface="Arial"/>
            </a:endParaRPr>
          </a:p>
        </p:txBody>
      </p:sp>
      <p:sp>
        <p:nvSpPr>
          <p:cNvPr id="1186"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87"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88" name="CustomShape 4"/>
          <p:cNvSpPr/>
          <p:nvPr/>
        </p:nvSpPr>
        <p:spPr>
          <a:xfrm>
            <a:off x="548640" y="4990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Output Yeo-Johnson data transform.</a:t>
            </a:r>
            <a:endParaRPr lang="en-US" sz="1600" b="0" strike="noStrike" spc="-1">
              <a:latin typeface="Arial"/>
            </a:endParaRPr>
          </a:p>
          <a:p>
            <a:endParaRPr lang="en-US" sz="1600" b="0" strike="noStrike" spc="-1">
              <a:latin typeface="Arial"/>
            </a:endParaRPr>
          </a:p>
        </p:txBody>
      </p:sp>
      <p:pic>
        <p:nvPicPr>
          <p:cNvPr id="1189" name="Picture 1188"/>
          <p:cNvPicPr/>
          <p:nvPr/>
        </p:nvPicPr>
        <p:blipFill>
          <a:blip r:embed="rId2"/>
          <a:stretch/>
        </p:blipFill>
        <p:spPr>
          <a:xfrm>
            <a:off x="548640" y="904320"/>
            <a:ext cx="9048240" cy="4120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Principal Component Analysis Transform</a:t>
            </a:r>
            <a:endParaRPr lang="en-US" sz="2800" b="0" strike="noStrike" spc="-1">
              <a:latin typeface="Arial"/>
            </a:endParaRPr>
          </a:p>
          <a:p>
            <a:endParaRPr lang="en-US" sz="2800" b="0" strike="noStrike" spc="-1">
              <a:latin typeface="Arial"/>
            </a:endParaRPr>
          </a:p>
        </p:txBody>
      </p:sp>
      <p:sp>
        <p:nvSpPr>
          <p:cNvPr id="1191" name="CustomShape 2"/>
          <p:cNvSpPr/>
          <p:nvPr/>
        </p:nvSpPr>
        <p:spPr>
          <a:xfrm>
            <a:off x="504000" y="966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680" algn="just">
              <a:lnSpc>
                <a:spcPct val="100000"/>
              </a:lnSpc>
              <a:spcBef>
                <a:spcPts val="283"/>
              </a:spcBef>
              <a:spcAft>
                <a:spcPts val="283"/>
              </a:spcAft>
              <a:buClr>
                <a:srgbClr val="000000"/>
              </a:buClr>
              <a:buSzPct val="45000"/>
              <a:buFont typeface="Wingdings" charset="2"/>
              <a:buChar char=""/>
            </a:pPr>
            <a:r>
              <a:rPr lang="en-US" sz="1600" b="0" strike="noStrike" spc="-1">
                <a:solidFill>
                  <a:srgbClr val="000000"/>
                </a:solidFill>
                <a:latin typeface="Arial"/>
                <a:ea typeface="Microsoft YaHei"/>
              </a:rPr>
              <a:t>The PCA transforms the data to return only the principal components, a technique form multivariate statistics and linear algebra. </a:t>
            </a:r>
            <a:endParaRPr lang="en-US" sz="1600" b="0" strike="noStrike" spc="-1">
              <a:latin typeface="Arial"/>
            </a:endParaRPr>
          </a:p>
          <a:p>
            <a:pPr marL="216000" indent="-211680" algn="just">
              <a:lnSpc>
                <a:spcPct val="100000"/>
              </a:lnSpc>
              <a:spcBef>
                <a:spcPts val="283"/>
              </a:spcBef>
              <a:spcAft>
                <a:spcPts val="283"/>
              </a:spcAft>
              <a:buClr>
                <a:srgbClr val="000000"/>
              </a:buClr>
              <a:buSzPct val="45000"/>
              <a:buFont typeface="Wingdings" charset="2"/>
              <a:buChar char=""/>
            </a:pPr>
            <a:r>
              <a:rPr lang="en-US" sz="1600" b="0" strike="noStrike" spc="-1">
                <a:solidFill>
                  <a:srgbClr val="000000"/>
                </a:solidFill>
                <a:latin typeface="Arial"/>
                <a:ea typeface="Microsoft YaHei"/>
              </a:rPr>
              <a:t>The transform keeps those components above the variance threshold (default=0.95) or the number of components can be speciﬁed (pcaComp). </a:t>
            </a:r>
            <a:endParaRPr lang="en-US" sz="1600" b="0" strike="noStrike" spc="-1">
              <a:latin typeface="Arial"/>
            </a:endParaRPr>
          </a:p>
          <a:p>
            <a:pPr marL="216000" indent="-211680" algn="just">
              <a:lnSpc>
                <a:spcPct val="100000"/>
              </a:lnSpc>
              <a:spcBef>
                <a:spcPts val="283"/>
              </a:spcBef>
              <a:spcAft>
                <a:spcPts val="283"/>
              </a:spcAft>
              <a:buClr>
                <a:srgbClr val="000000"/>
              </a:buClr>
              <a:buSzPct val="45000"/>
              <a:buFont typeface="Wingdings" charset="2"/>
              <a:buChar char=""/>
            </a:pPr>
            <a:r>
              <a:rPr lang="en-US" sz="1600" b="0" strike="noStrike" spc="-1">
                <a:solidFill>
                  <a:srgbClr val="000000"/>
                </a:solidFill>
                <a:latin typeface="Arial"/>
                <a:ea typeface="Microsoft YaHei"/>
              </a:rPr>
              <a:t>The result is attributes that are uncorrelated, useful for algorithms like linear and generalized linear regression.</a:t>
            </a:r>
            <a:endParaRPr lang="en-US" sz="1600" b="0" strike="noStrike" spc="-1">
              <a:latin typeface="Arial"/>
            </a:endParaRPr>
          </a:p>
          <a:p>
            <a:pPr algn="just">
              <a:lnSpc>
                <a:spcPct val="100000"/>
              </a:lnSpc>
              <a:spcBef>
                <a:spcPts val="567"/>
              </a:spcBef>
              <a:spcAft>
                <a:spcPts val="567"/>
              </a:spcAft>
            </a:pPr>
            <a:endParaRPr lang="en-US" sz="1600" b="0" strike="noStrike" spc="-1">
              <a:latin typeface="Arial"/>
            </a:endParaRPr>
          </a:p>
        </p:txBody>
      </p:sp>
      <p:sp>
        <p:nvSpPr>
          <p:cNvPr id="1192"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193"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194" name="CustomShape 5"/>
          <p:cNvSpPr/>
          <p:nvPr/>
        </p:nvSpPr>
        <p:spPr>
          <a:xfrm>
            <a:off x="548640" y="5134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Calculate PCA data transform.</a:t>
            </a:r>
            <a:endParaRPr lang="en-US" sz="1600" b="0" strike="noStrike" spc="-1">
              <a:latin typeface="Arial"/>
            </a:endParaRPr>
          </a:p>
          <a:p>
            <a:endParaRPr lang="en-US" sz="1600" b="0" strike="noStrike" spc="-1">
              <a:latin typeface="Arial"/>
            </a:endParaRPr>
          </a:p>
        </p:txBody>
      </p:sp>
      <p:pic>
        <p:nvPicPr>
          <p:cNvPr id="1195" name="Picture 1194"/>
          <p:cNvPicPr/>
          <p:nvPr/>
        </p:nvPicPr>
        <p:blipFill>
          <a:blip r:embed="rId2"/>
          <a:stretch/>
        </p:blipFill>
        <p:spPr>
          <a:xfrm>
            <a:off x="669960" y="2663280"/>
            <a:ext cx="2617560" cy="734760"/>
          </a:xfrm>
          <a:prstGeom prst="rect">
            <a:avLst/>
          </a:prstGeom>
          <a:ln>
            <a:noFill/>
          </a:ln>
        </p:spPr>
      </p:pic>
      <p:pic>
        <p:nvPicPr>
          <p:cNvPr id="1196" name="Picture 1195"/>
          <p:cNvPicPr/>
          <p:nvPr/>
        </p:nvPicPr>
        <p:blipFill>
          <a:blip r:embed="rId3"/>
          <a:stretch/>
        </p:blipFill>
        <p:spPr>
          <a:xfrm>
            <a:off x="669600" y="3389760"/>
            <a:ext cx="8012880" cy="1801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Principal Component Analysis Transform</a:t>
            </a:r>
            <a:endParaRPr lang="en-US" sz="2800" b="0" strike="noStrike" spc="-1">
              <a:latin typeface="Arial"/>
            </a:endParaRPr>
          </a:p>
          <a:p>
            <a:endParaRPr lang="en-US" sz="2800" b="0" strike="noStrike" spc="-1">
              <a:latin typeface="Arial"/>
            </a:endParaRPr>
          </a:p>
        </p:txBody>
      </p:sp>
      <p:sp>
        <p:nvSpPr>
          <p:cNvPr id="1198" name="CustomShape 2"/>
          <p:cNvSpPr/>
          <p:nvPr/>
        </p:nvSpPr>
        <p:spPr>
          <a:xfrm>
            <a:off x="504000" y="1146600"/>
            <a:ext cx="9067320" cy="4115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1680" algn="just">
              <a:lnSpc>
                <a:spcPct val="100000"/>
              </a:lnSpc>
              <a:spcBef>
                <a:spcPts val="567"/>
              </a:spcBef>
              <a:spcAft>
                <a:spcPts val="567"/>
              </a:spcAft>
              <a:buClr>
                <a:srgbClr val="000000"/>
              </a:buClr>
              <a:buSzPct val="45000"/>
              <a:buFont typeface="Wingdings" charset="2"/>
              <a:buChar char=""/>
            </a:pPr>
            <a:r>
              <a:rPr lang="en-US" sz="1600" b="0" strike="noStrike" spc="-1">
                <a:solidFill>
                  <a:srgbClr val="000000"/>
                </a:solidFill>
                <a:latin typeface="Arial"/>
                <a:ea typeface="Microsoft YaHei"/>
              </a:rPr>
              <a:t>Principal component analysis (PCA) is a statistical procedure that uses an orthogonal transformation to convert a set of observations of possibly correlated variables into a set of values of linearly uncorrelated variables called principal components.</a:t>
            </a:r>
            <a:endParaRPr lang="en-US" sz="1600" b="0" strike="noStrike" spc="-1">
              <a:latin typeface="Arial"/>
            </a:endParaRPr>
          </a:p>
          <a:p>
            <a:pPr marL="216000" indent="-211680" algn="just">
              <a:lnSpc>
                <a:spcPct val="100000"/>
              </a:lnSpc>
              <a:spcBef>
                <a:spcPts val="567"/>
              </a:spcBef>
              <a:spcAft>
                <a:spcPts val="567"/>
              </a:spcAft>
              <a:buClr>
                <a:srgbClr val="000000"/>
              </a:buClr>
              <a:buSzPct val="45000"/>
              <a:buFont typeface="Wingdings" charset="2"/>
              <a:buChar char=""/>
            </a:pPr>
            <a:r>
              <a:rPr lang="en-US" sz="1600" b="0" strike="noStrike" spc="-1">
                <a:solidFill>
                  <a:srgbClr val="000000"/>
                </a:solidFill>
                <a:latin typeface="Arial"/>
                <a:ea typeface="Microsoft YaHei"/>
              </a:rPr>
              <a:t>The PCA transforms the data to return only the principal components, a technique form multivariate statistics and linear algebra. </a:t>
            </a:r>
            <a:endParaRPr lang="en-US" sz="1600" b="0" strike="noStrike" spc="-1">
              <a:latin typeface="Arial"/>
            </a:endParaRPr>
          </a:p>
          <a:p>
            <a:pPr marL="216000" indent="-211680" algn="just">
              <a:lnSpc>
                <a:spcPct val="100000"/>
              </a:lnSpc>
              <a:spcBef>
                <a:spcPts val="567"/>
              </a:spcBef>
              <a:spcAft>
                <a:spcPts val="567"/>
              </a:spcAft>
              <a:buClr>
                <a:srgbClr val="000000"/>
              </a:buClr>
              <a:buSzPct val="45000"/>
              <a:buFont typeface="Wingdings" charset="2"/>
              <a:buChar char=""/>
            </a:pPr>
            <a:r>
              <a:rPr lang="en-US" sz="1600" b="0" strike="noStrike" spc="-1">
                <a:solidFill>
                  <a:srgbClr val="000000"/>
                </a:solidFill>
                <a:latin typeface="Arial"/>
                <a:ea typeface="Microsoft YaHei"/>
              </a:rPr>
              <a:t>The transform keeps those components above the variance threshold (default=0.95) or the number of components can be specified (pcaComp). </a:t>
            </a:r>
            <a:endParaRPr lang="en-US" sz="1600" b="0" strike="noStrike" spc="-1">
              <a:latin typeface="Arial"/>
            </a:endParaRPr>
          </a:p>
          <a:p>
            <a:pPr marL="216000" indent="-211680" algn="just">
              <a:lnSpc>
                <a:spcPct val="100000"/>
              </a:lnSpc>
              <a:spcBef>
                <a:spcPts val="567"/>
              </a:spcBef>
              <a:spcAft>
                <a:spcPts val="567"/>
              </a:spcAft>
              <a:buClr>
                <a:srgbClr val="000000"/>
              </a:buClr>
              <a:buSzPct val="45000"/>
              <a:buFont typeface="Wingdings" charset="2"/>
              <a:buChar char=""/>
            </a:pPr>
            <a:r>
              <a:rPr lang="en-US" sz="1600" b="0" strike="noStrike" spc="-1">
                <a:solidFill>
                  <a:srgbClr val="000000"/>
                </a:solidFill>
                <a:latin typeface="Arial"/>
                <a:ea typeface="Microsoft YaHei"/>
              </a:rPr>
              <a:t>The result is attributes that are uncorrelated, useful for algorithms like linear and generalized linear regression.</a:t>
            </a:r>
            <a:endParaRPr lang="en-US" sz="1600" b="0" strike="noStrike" spc="-1">
              <a:latin typeface="Arial"/>
            </a:endParaRPr>
          </a:p>
          <a:p>
            <a:pPr algn="just">
              <a:lnSpc>
                <a:spcPct val="100000"/>
              </a:lnSpc>
              <a:spcBef>
                <a:spcPts val="850"/>
              </a:spcBef>
              <a:spcAft>
                <a:spcPts val="850"/>
              </a:spcAft>
            </a:pPr>
            <a:endParaRPr lang="en-US" sz="1600" b="0" strike="noStrike" spc="-1">
              <a:latin typeface="Arial"/>
            </a:endParaRPr>
          </a:p>
        </p:txBody>
      </p:sp>
      <p:sp>
        <p:nvSpPr>
          <p:cNvPr id="1199" name="Line 3"/>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00" name="Line 4"/>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Measures of Data Volume</a:t>
            </a:r>
            <a:endParaRPr lang="en-US" sz="2800" b="0" strike="noStrike" spc="-1">
              <a:latin typeface="Arial"/>
            </a:endParaRPr>
          </a:p>
        </p:txBody>
      </p:sp>
      <p:pic>
        <p:nvPicPr>
          <p:cNvPr id="625" name="Picture 2"/>
          <p:cNvPicPr/>
          <p:nvPr/>
        </p:nvPicPr>
        <p:blipFill>
          <a:blip r:embed="rId2"/>
          <a:stretch/>
        </p:blipFill>
        <p:spPr>
          <a:xfrm>
            <a:off x="1371600" y="1272240"/>
            <a:ext cx="7767360" cy="3641040"/>
          </a:xfrm>
          <a:prstGeom prst="rect">
            <a:avLst/>
          </a:prstGeom>
          <a:ln>
            <a:noFill/>
          </a:ln>
        </p:spPr>
      </p:pic>
      <p:sp>
        <p:nvSpPr>
          <p:cNvPr id="626" name="Line 2"/>
          <p:cNvSpPr/>
          <p:nvPr/>
        </p:nvSpPr>
        <p:spPr>
          <a:xfrm>
            <a:off x="548640" y="1005840"/>
            <a:ext cx="953136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27"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Principal Component Analysis Transform contd...</a:t>
            </a:r>
            <a:endParaRPr lang="en-US" sz="2800" b="0" strike="noStrike" spc="-1">
              <a:latin typeface="Arial"/>
            </a:endParaRPr>
          </a:p>
          <a:p>
            <a:pPr>
              <a:lnSpc>
                <a:spcPct val="100000"/>
              </a:lnSpc>
            </a:pPr>
            <a:endParaRPr lang="en-US" sz="2800" b="0" strike="noStrike" spc="-1">
              <a:latin typeface="Arial"/>
            </a:endParaRPr>
          </a:p>
        </p:txBody>
      </p:sp>
      <p:sp>
        <p:nvSpPr>
          <p:cNvPr id="1202" name="Line 2"/>
          <p:cNvSpPr/>
          <p:nvPr/>
        </p:nvSpPr>
        <p:spPr>
          <a:xfrm>
            <a:off x="504000" y="822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03" name="Line 3"/>
          <p:cNvSpPr/>
          <p:nvPr/>
        </p:nvSpPr>
        <p:spPr>
          <a:xfrm flipH="1">
            <a:off x="0" y="822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04" name="CustomShape 4"/>
          <p:cNvSpPr/>
          <p:nvPr/>
        </p:nvSpPr>
        <p:spPr>
          <a:xfrm>
            <a:off x="548640" y="4990320"/>
            <a:ext cx="420192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Output PCA data transform.</a:t>
            </a:r>
            <a:endParaRPr lang="en-US" sz="1600" b="0" strike="noStrike" spc="-1">
              <a:latin typeface="Arial"/>
            </a:endParaRPr>
          </a:p>
          <a:p>
            <a:endParaRPr lang="en-US" sz="1600" b="0" strike="noStrike" spc="-1">
              <a:latin typeface="Arial"/>
            </a:endParaRPr>
          </a:p>
        </p:txBody>
      </p:sp>
      <p:pic>
        <p:nvPicPr>
          <p:cNvPr id="1205" name="Picture 1204"/>
          <p:cNvPicPr/>
          <p:nvPr/>
        </p:nvPicPr>
        <p:blipFill>
          <a:blip r:embed="rId2"/>
          <a:stretch/>
        </p:blipFill>
        <p:spPr>
          <a:xfrm>
            <a:off x="495360" y="914400"/>
            <a:ext cx="9010080" cy="4110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Supervised Learning</a:t>
            </a:r>
            <a:endParaRPr lang="en-US" sz="2800" b="0" strike="noStrike" spc="-1">
              <a:latin typeface="Arial"/>
            </a:endParaRPr>
          </a:p>
        </p:txBody>
      </p:sp>
      <p:pic>
        <p:nvPicPr>
          <p:cNvPr id="1207" name="Picture 2"/>
          <p:cNvPicPr/>
          <p:nvPr/>
        </p:nvPicPr>
        <p:blipFill>
          <a:blip r:embed="rId2"/>
          <a:stretch/>
        </p:blipFill>
        <p:spPr>
          <a:xfrm>
            <a:off x="548640" y="2064960"/>
            <a:ext cx="9048240" cy="3138840"/>
          </a:xfrm>
          <a:prstGeom prst="rect">
            <a:avLst/>
          </a:prstGeom>
          <a:ln>
            <a:noFill/>
          </a:ln>
        </p:spPr>
      </p:pic>
      <p:sp>
        <p:nvSpPr>
          <p:cNvPr id="1208"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09"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10" name="CustomShape 4"/>
          <p:cNvSpPr/>
          <p:nvPr/>
        </p:nvSpPr>
        <p:spPr>
          <a:xfrm>
            <a:off x="548640" y="1064160"/>
            <a:ext cx="9049320" cy="111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Arial"/>
                <a:ea typeface="DejaVu Sans"/>
              </a:rPr>
              <a:t>Supervised learning, in the context of artificial intelligence (AI) and machine learning, is a type of system in which both input and desired output data are provided. Input and output data are labelled for classification to provide a learning basis for future data processing.</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Unsupervised Learning</a:t>
            </a:r>
            <a:endParaRPr lang="en-US" sz="2800" b="0" strike="noStrike" spc="-1">
              <a:latin typeface="Arial"/>
            </a:endParaRPr>
          </a:p>
        </p:txBody>
      </p:sp>
      <p:sp>
        <p:nvSpPr>
          <p:cNvPr id="1212" name="Line 2"/>
          <p:cNvSpPr/>
          <p:nvPr/>
        </p:nvSpPr>
        <p:spPr>
          <a:xfrm>
            <a:off x="548640" y="753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13" name="Line 3"/>
          <p:cNvSpPr/>
          <p:nvPr/>
        </p:nvSpPr>
        <p:spPr>
          <a:xfrm flipH="1">
            <a:off x="0" y="753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14" name="Picture 2"/>
          <p:cNvPicPr/>
          <p:nvPr/>
        </p:nvPicPr>
        <p:blipFill>
          <a:blip r:embed="rId2"/>
          <a:stretch/>
        </p:blipFill>
        <p:spPr>
          <a:xfrm>
            <a:off x="501120" y="1828800"/>
            <a:ext cx="9004320" cy="3395520"/>
          </a:xfrm>
          <a:prstGeom prst="rect">
            <a:avLst/>
          </a:prstGeom>
          <a:ln>
            <a:noFill/>
          </a:ln>
        </p:spPr>
      </p:pic>
      <p:sp>
        <p:nvSpPr>
          <p:cNvPr id="1215" name="CustomShape 4"/>
          <p:cNvSpPr/>
          <p:nvPr/>
        </p:nvSpPr>
        <p:spPr>
          <a:xfrm>
            <a:off x="476640" y="914400"/>
            <a:ext cx="895788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Arial"/>
                <a:ea typeface="DejaVu Sans"/>
              </a:rPr>
              <a:t>Unsupervised learning is the training of an artificial intelligence (AI) algorithm using information that is neither classified nor labeled and allowing the algorithm to act on that information without guidance.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Semi - supervised Learning</a:t>
            </a:r>
            <a:endParaRPr lang="en-US" sz="2800" b="0" strike="noStrike" spc="-1">
              <a:latin typeface="Arial"/>
            </a:endParaRPr>
          </a:p>
        </p:txBody>
      </p:sp>
      <p:sp>
        <p:nvSpPr>
          <p:cNvPr id="1217"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18"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19" name="CustomShape 4"/>
          <p:cNvSpPr/>
          <p:nvPr/>
        </p:nvSpPr>
        <p:spPr>
          <a:xfrm>
            <a:off x="496080" y="1280160"/>
            <a:ext cx="886644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Arial"/>
                <a:ea typeface="DejaVu Sans"/>
              </a:rPr>
              <a:t>Semi-supervised learning is a class of supervised learning tasks and techniques that also make use of unlabeled data for training – typically a small amount of labeled data with a large amount of unlabeled data.</a:t>
            </a:r>
            <a:endParaRPr lang="en-US" sz="1800" b="0" strike="noStrike" spc="-1">
              <a:latin typeface="Arial"/>
            </a:endParaRPr>
          </a:p>
        </p:txBody>
      </p:sp>
      <p:pic>
        <p:nvPicPr>
          <p:cNvPr id="1220" name="Picture 1219"/>
          <p:cNvPicPr/>
          <p:nvPr/>
        </p:nvPicPr>
        <p:blipFill>
          <a:blip r:embed="rId2"/>
          <a:stretch/>
        </p:blipFill>
        <p:spPr>
          <a:xfrm>
            <a:off x="1160280" y="2349360"/>
            <a:ext cx="7464240" cy="2503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Semi - supervised Learning</a:t>
            </a:r>
            <a:endParaRPr lang="en-US" sz="2800" b="0" strike="noStrike" spc="-1">
              <a:latin typeface="Arial"/>
            </a:endParaRPr>
          </a:p>
        </p:txBody>
      </p:sp>
      <p:sp>
        <p:nvSpPr>
          <p:cNvPr id="1222"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23"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24" name="Picture 2"/>
          <p:cNvPicPr/>
          <p:nvPr/>
        </p:nvPicPr>
        <p:blipFill>
          <a:blip r:embed="rId2"/>
          <a:stretch/>
        </p:blipFill>
        <p:spPr>
          <a:xfrm>
            <a:off x="502200" y="1029240"/>
            <a:ext cx="9094680" cy="421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Reinforcement Learning</a:t>
            </a:r>
            <a:endParaRPr lang="en-US" sz="2800" b="0" strike="noStrike" spc="-1">
              <a:latin typeface="Arial"/>
            </a:endParaRPr>
          </a:p>
        </p:txBody>
      </p:sp>
      <p:sp>
        <p:nvSpPr>
          <p:cNvPr id="1226"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27"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28" name="CustomShape 4"/>
          <p:cNvSpPr/>
          <p:nvPr/>
        </p:nvSpPr>
        <p:spPr>
          <a:xfrm>
            <a:off x="548640" y="1188720"/>
            <a:ext cx="904932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Arial"/>
                <a:ea typeface="DejaVu Sans"/>
              </a:rPr>
              <a:t>Reinforcement Learning is a type of Machine Learning, and thereby also a branch of Artificial Intelligence. It allows machines and software agents to automatically determine the ideal behavior within a specific context, in order to maximize its performance. </a:t>
            </a:r>
            <a:endParaRPr lang="en-US" sz="1800" b="0" strike="noStrike" spc="-1">
              <a:latin typeface="Arial"/>
            </a:endParaRPr>
          </a:p>
        </p:txBody>
      </p:sp>
      <p:pic>
        <p:nvPicPr>
          <p:cNvPr id="1229" name="Picture 1228"/>
          <p:cNvPicPr/>
          <p:nvPr/>
        </p:nvPicPr>
        <p:blipFill>
          <a:blip r:embed="rId2"/>
          <a:stretch/>
        </p:blipFill>
        <p:spPr>
          <a:xfrm>
            <a:off x="640080" y="2108160"/>
            <a:ext cx="8866440" cy="2625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Reinforcement Learning</a:t>
            </a:r>
            <a:endParaRPr lang="en-US" sz="2800" b="0" strike="noStrike" spc="-1">
              <a:latin typeface="Arial"/>
            </a:endParaRPr>
          </a:p>
        </p:txBody>
      </p:sp>
      <p:sp>
        <p:nvSpPr>
          <p:cNvPr id="1231"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32"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33" name="Picture 2"/>
          <p:cNvPicPr/>
          <p:nvPr/>
        </p:nvPicPr>
        <p:blipFill>
          <a:blip r:embed="rId2"/>
          <a:stretch/>
        </p:blipFill>
        <p:spPr>
          <a:xfrm>
            <a:off x="538560" y="1065240"/>
            <a:ext cx="9149760" cy="4233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Data Split</a:t>
            </a:r>
            <a:r>
              <a:t/>
            </a:r>
            <a:br/>
            <a:endParaRPr lang="en-US" sz="2800" b="0" strike="noStrike" spc="-1">
              <a:latin typeface="Arial"/>
            </a:endParaRPr>
          </a:p>
        </p:txBody>
      </p:sp>
      <p:sp>
        <p:nvSpPr>
          <p:cNvPr id="1235"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36"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37" name="CustomShape 4"/>
          <p:cNvSpPr/>
          <p:nvPr/>
        </p:nvSpPr>
        <p:spPr>
          <a:xfrm>
            <a:off x="548640" y="1100160"/>
            <a:ext cx="8956800" cy="196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Data splitting involves partitioning the data into an explicit training dataset used to prepare the model and an unseen test dataset used to evaluate the models performance on unseen data. </a:t>
            </a:r>
            <a:endParaRPr lang="en-US" sz="1800" b="0" strike="noStrike" spc="-1">
              <a:latin typeface="Arial"/>
            </a:endParaRPr>
          </a:p>
          <a:p>
            <a:pPr marL="216000" indent="-2116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It is useful when you have a very large dataset so that the test dataset can provide a meaningful estimation of performance, or for when you are using slow methods and need a quick approximation of performance. </a:t>
            </a:r>
            <a:endParaRPr lang="en-US" sz="1800" b="0" strike="noStrike" spc="-1">
              <a:latin typeface="Arial"/>
            </a:endParaRPr>
          </a:p>
        </p:txBody>
      </p:sp>
      <p:pic>
        <p:nvPicPr>
          <p:cNvPr id="1238" name="Picture 1237"/>
          <p:cNvPicPr/>
          <p:nvPr/>
        </p:nvPicPr>
        <p:blipFill>
          <a:blip r:embed="rId2"/>
          <a:stretch/>
        </p:blipFill>
        <p:spPr>
          <a:xfrm>
            <a:off x="912960" y="3056400"/>
            <a:ext cx="7860960" cy="1785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How much Data is generated?</a:t>
            </a:r>
            <a:endParaRPr lang="en-US" sz="2800" b="0" strike="noStrike" spc="-1">
              <a:latin typeface="Arial"/>
            </a:endParaRPr>
          </a:p>
        </p:txBody>
      </p:sp>
      <p:sp>
        <p:nvSpPr>
          <p:cNvPr id="629" name="Line 2"/>
          <p:cNvSpPr/>
          <p:nvPr/>
        </p:nvSpPr>
        <p:spPr>
          <a:xfrm>
            <a:off x="504000" y="100584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30"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631" name="CustomShape 4"/>
          <p:cNvSpPr/>
          <p:nvPr/>
        </p:nvSpPr>
        <p:spPr>
          <a:xfrm>
            <a:off x="483840" y="1189080"/>
            <a:ext cx="4906080" cy="4017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85840"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Google processes 1000’s of PB/day, 48 hours of video uploaded every minute </a:t>
            </a:r>
            <a:endParaRPr lang="en-US" sz="2000" b="0" strike="noStrike" spc="-1">
              <a:latin typeface="Arial"/>
            </a:endParaRPr>
          </a:p>
          <a:p>
            <a:pPr marL="285840"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Facebook has 100 PB and collects 500 TB/day </a:t>
            </a:r>
            <a:endParaRPr lang="en-US" sz="2000" b="0" strike="noStrike" spc="-1">
              <a:latin typeface="Arial"/>
            </a:endParaRPr>
          </a:p>
          <a:p>
            <a:pPr>
              <a:lnSpc>
                <a:spcPct val="100000"/>
              </a:lnSpc>
            </a:pPr>
            <a:r>
              <a:rPr lang="en-US" sz="2000" b="0" strike="noStrike" spc="-1">
                <a:solidFill>
                  <a:srgbClr val="000000"/>
                </a:solidFill>
                <a:latin typeface="Calibri"/>
                <a:ea typeface="DejaVu Sans"/>
              </a:rPr>
              <a:t>		</a:t>
            </a:r>
            <a:r>
              <a:rPr lang="en-US" sz="1600" b="0" strike="noStrike" spc="-1">
                <a:solidFill>
                  <a:srgbClr val="000000"/>
                </a:solidFill>
                <a:latin typeface="Calibri"/>
                <a:ea typeface="DejaVu Sans"/>
              </a:rPr>
              <a:t>http://gigaom.com/data/facebook-is-collecting-your-data-500-terabytes-a-day/</a:t>
            </a:r>
            <a:endParaRPr lang="en-US" sz="1600" b="0" strike="noStrike" spc="-1">
              <a:latin typeface="Arial"/>
            </a:endParaRPr>
          </a:p>
          <a:p>
            <a:pPr marL="285840"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eBay has 10 PB of user data + 100 TB/day</a:t>
            </a:r>
            <a:endParaRPr lang="en-US" sz="2000" b="0" strike="noStrike" spc="-1">
              <a:latin typeface="Arial"/>
            </a:endParaRPr>
          </a:p>
          <a:p>
            <a:pPr>
              <a:lnSpc>
                <a:spcPct val="100000"/>
              </a:lnSpc>
            </a:pPr>
            <a:r>
              <a:rPr lang="en-US" sz="1800" b="0" strike="noStrike" spc="-1">
                <a:solidFill>
                  <a:srgbClr val="000000"/>
                </a:solidFill>
                <a:latin typeface="Calibri"/>
                <a:ea typeface="DejaVu Sans"/>
              </a:rPr>
              <a:t>		</a:t>
            </a:r>
            <a:r>
              <a:rPr lang="en-US" sz="1600" b="0" strike="noStrike" spc="-1">
                <a:solidFill>
                  <a:srgbClr val="000000"/>
                </a:solidFill>
                <a:latin typeface="Calibri"/>
                <a:ea typeface="DejaVu Sans"/>
              </a:rPr>
              <a:t>http://www.zdnet.com/au/how-ebay-uses-big-data-to-make-you-buy-more-7000006498/</a:t>
            </a:r>
            <a:endParaRPr lang="en-US" sz="1600" b="0" strike="noStrike" spc="-1">
              <a:latin typeface="Arial"/>
            </a:endParaRPr>
          </a:p>
          <a:p>
            <a:pPr marL="343080" indent="-33768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CERN’s Large Hadron Collider (LHC) generates 25 PB a year </a:t>
            </a:r>
            <a:endParaRPr lang="en-US" sz="2000" b="0" strike="noStrike" spc="-1">
              <a:latin typeface="Arial"/>
            </a:endParaRPr>
          </a:p>
        </p:txBody>
      </p:sp>
      <p:pic>
        <p:nvPicPr>
          <p:cNvPr id="632" name="Picture 3"/>
          <p:cNvPicPr/>
          <p:nvPr/>
        </p:nvPicPr>
        <p:blipFill>
          <a:blip r:embed="rId2" cstate="print"/>
          <a:stretch/>
        </p:blipFill>
        <p:spPr>
          <a:xfrm>
            <a:off x="5577840" y="1061280"/>
            <a:ext cx="4025520" cy="4087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 Model Evaluation Metrics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Accuracy and Kappa</a:t>
            </a:r>
            <a:r>
              <a:t/>
            </a:r>
            <a:br/>
            <a:endParaRPr lang="en-US" sz="2800" b="0" strike="noStrike" spc="-1">
              <a:latin typeface="Arial"/>
            </a:endParaRPr>
          </a:p>
        </p:txBody>
      </p:sp>
      <p:sp>
        <p:nvSpPr>
          <p:cNvPr id="1241"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42"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43" name="CustomShape 4"/>
          <p:cNvSpPr/>
          <p:nvPr/>
        </p:nvSpPr>
        <p:spPr>
          <a:xfrm>
            <a:off x="548640" y="1280160"/>
            <a:ext cx="8956800" cy="365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gn="just">
              <a:lnSpc>
                <a:spcPct val="100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Arial"/>
                <a:ea typeface="DejaVu Sans"/>
              </a:rPr>
              <a:t>Accuracy and Kappa are the default metrics used to evaluate algorithms on binary and multiclass classiﬁcation datasets in caret. </a:t>
            </a:r>
            <a:endParaRPr lang="en-US" sz="1800" b="0" strike="noStrike" spc="-1">
              <a:latin typeface="Arial"/>
            </a:endParaRPr>
          </a:p>
          <a:p>
            <a:pPr marL="432000" lvl="1" indent="-211680" algn="just">
              <a:lnSpc>
                <a:spcPct val="100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DejaVu Sans"/>
              </a:rPr>
              <a:t>Accuracy</a:t>
            </a:r>
            <a:r>
              <a:rPr lang="en-US" sz="1800" b="0" strike="noStrike" spc="-1">
                <a:solidFill>
                  <a:srgbClr val="000000"/>
                </a:solidFill>
                <a:latin typeface="Arial"/>
                <a:ea typeface="DejaVu Sans"/>
              </a:rPr>
              <a:t> is the percentage of correctly classiﬁed instances out of all instances. It is more useful on a binary classiﬁcation than multi-class classiﬁcation problem because it can be less clear exactly how the accuracy breaks down across those classes (e.g. you need to go deeper with a confusion matrix). </a:t>
            </a:r>
            <a:endParaRPr lang="en-US" sz="1800" b="0" strike="noStrike" spc="-1">
              <a:latin typeface="Arial"/>
            </a:endParaRPr>
          </a:p>
          <a:p>
            <a:pPr marL="432000" lvl="1" indent="-211680" algn="just">
              <a:lnSpc>
                <a:spcPct val="100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DejaVu Sans"/>
              </a:rPr>
              <a:t>Kappa</a:t>
            </a:r>
            <a:r>
              <a:rPr lang="en-US" sz="1800" b="0" strike="noStrike" spc="-1">
                <a:solidFill>
                  <a:srgbClr val="000000"/>
                </a:solidFill>
                <a:latin typeface="Arial"/>
                <a:ea typeface="DejaVu Sans"/>
              </a:rPr>
              <a:t> or Cohen’s Kappa is like classification accuracy, except that it is normalized at the baseline of random chance on your data set </a:t>
            </a:r>
            <a:endParaRPr lang="en-US" sz="1800" b="0" strike="noStrike" spc="-1">
              <a:latin typeface="Arial"/>
            </a:endParaRPr>
          </a:p>
          <a:p>
            <a:pPr marL="432000" lvl="1" indent="-211680" algn="just">
              <a:lnSpc>
                <a:spcPct val="100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Arial"/>
                <a:ea typeface="DejaVu Sans"/>
              </a:rPr>
              <a:t>Kappa is a more useful measure to use on problems that have an imbalance in the classes (e.g. a 70% to 30% split for classes 0 and 1 and you can achieve 70% accuracy by predicting all instances are for class 0).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Accuracy and Kappa contd...</a:t>
            </a:r>
            <a:r>
              <a:t/>
            </a:r>
            <a:br/>
            <a:endParaRPr lang="en-US" sz="2800" b="0" strike="noStrike" spc="-1">
              <a:latin typeface="Arial"/>
            </a:endParaRPr>
          </a:p>
        </p:txBody>
      </p:sp>
      <p:sp>
        <p:nvSpPr>
          <p:cNvPr id="1245"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46"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47" name="CustomShape 4"/>
          <p:cNvSpPr/>
          <p:nvPr/>
        </p:nvSpPr>
        <p:spPr>
          <a:xfrm>
            <a:off x="502200" y="889200"/>
            <a:ext cx="9003240" cy="231228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Calculate Accuracy and Kappa metrics.</a:t>
            </a:r>
            <a:endParaRPr lang="en-US" sz="1600" b="0" strike="noStrike" spc="-1">
              <a:latin typeface="Arial"/>
            </a:endParaRPr>
          </a:p>
        </p:txBody>
      </p:sp>
      <p:sp>
        <p:nvSpPr>
          <p:cNvPr id="1248" name="CustomShape 5"/>
          <p:cNvSpPr/>
          <p:nvPr/>
        </p:nvSpPr>
        <p:spPr>
          <a:xfrm>
            <a:off x="494640" y="3177720"/>
            <a:ext cx="9010800" cy="215748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						Output of Accuracy and Kappa metrics.</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1712" y="854075"/>
            <a:ext cx="8077200" cy="4031873"/>
          </a:xfrm>
          <a:prstGeom prst="rect">
            <a:avLst/>
          </a:prstGeom>
        </p:spPr>
        <p:txBody>
          <a:bodyPr wrap="square">
            <a:spAutoFit/>
          </a:bodyPr>
          <a:lstStyle/>
          <a:p>
            <a:r>
              <a:rPr lang="en-US" sz="1600" b="1" dirty="0" smtClean="0"/>
              <a:t>Metric Description Formula</a:t>
            </a:r>
          </a:p>
          <a:p>
            <a:r>
              <a:rPr lang="en-US" sz="1600" b="1" dirty="0" smtClean="0"/>
              <a:t>Accuracy</a:t>
            </a:r>
            <a:r>
              <a:rPr lang="en-US" sz="1600" dirty="0" smtClean="0"/>
              <a:t>  : what % of predictions were correct? (TP+TN)/(TP+TN+FP+FN)</a:t>
            </a:r>
          </a:p>
          <a:p>
            <a:endParaRPr lang="en-US" sz="1600" dirty="0" smtClean="0"/>
          </a:p>
          <a:p>
            <a:r>
              <a:rPr lang="en-US" sz="1600" b="1" dirty="0" smtClean="0"/>
              <a:t>Misclassification Rate</a:t>
            </a:r>
            <a:r>
              <a:rPr lang="en-US" sz="1600" dirty="0" smtClean="0"/>
              <a:t>  : what % of prediction is wrong? (FP+FN)/(TP+TN+FP+FN)</a:t>
            </a:r>
          </a:p>
          <a:p>
            <a:endParaRPr lang="en-US" sz="1600" dirty="0" smtClean="0"/>
          </a:p>
          <a:p>
            <a:r>
              <a:rPr lang="en-US" sz="1600" b="1" dirty="0" smtClean="0"/>
              <a:t>True Positive Rate OR Sensitivity OR Recall (completeness) </a:t>
            </a:r>
            <a:r>
              <a:rPr lang="en-US" sz="1600" dirty="0" smtClean="0"/>
              <a:t>: what % of positive cases did model catch? TP/(FN+TP)</a:t>
            </a:r>
          </a:p>
          <a:p>
            <a:endParaRPr lang="en-US" sz="1600" dirty="0" smtClean="0"/>
          </a:p>
          <a:p>
            <a:r>
              <a:rPr lang="en-US" sz="1600" b="1" dirty="0" smtClean="0"/>
              <a:t>False Positive Rate </a:t>
            </a:r>
            <a:r>
              <a:rPr lang="en-US" sz="1600" dirty="0" smtClean="0"/>
              <a:t>: what % of 'No' were predicted as 'Yes'? FP/(FP+TN)</a:t>
            </a:r>
          </a:p>
          <a:p>
            <a:endParaRPr lang="en-US" sz="1600" dirty="0" smtClean="0"/>
          </a:p>
          <a:p>
            <a:r>
              <a:rPr lang="en-US" sz="1600" b="1" dirty="0" smtClean="0"/>
              <a:t>Specificity</a:t>
            </a:r>
            <a:r>
              <a:rPr lang="en-US" sz="1600" dirty="0" smtClean="0"/>
              <a:t>  : what % of 'No' were predicted as 'No‘? TN/(TN+FP)</a:t>
            </a:r>
          </a:p>
          <a:p>
            <a:endParaRPr lang="en-US" sz="1600" dirty="0" smtClean="0"/>
          </a:p>
          <a:p>
            <a:r>
              <a:rPr lang="en-US" sz="1600" b="1" dirty="0" smtClean="0"/>
              <a:t>Precision (exactness)  </a:t>
            </a:r>
            <a:r>
              <a:rPr lang="en-US" sz="1600" dirty="0" smtClean="0"/>
              <a:t>: what % of positive predictions were correct? TP/(TP+FP)</a:t>
            </a:r>
          </a:p>
          <a:p>
            <a:endParaRPr lang="en-US" sz="1600" dirty="0" smtClean="0"/>
          </a:p>
          <a:p>
            <a:r>
              <a:rPr lang="en-US" sz="1600" b="1" dirty="0" smtClean="0"/>
              <a:t>F1 score</a:t>
            </a:r>
            <a:r>
              <a:rPr lang="en-US" sz="1600" dirty="0" smtClean="0"/>
              <a:t> : Weighted average of precision and recall : 2*((precision * recall) / (precision + recall))</a:t>
            </a:r>
            <a:endParaRPr lang="en-US" sz="16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RMSE and R2</a:t>
            </a:r>
            <a:r>
              <a:t/>
            </a:r>
            <a:br/>
            <a:endParaRPr lang="en-US" sz="2800" b="0" strike="noStrike" spc="-1">
              <a:latin typeface="Arial"/>
            </a:endParaRPr>
          </a:p>
        </p:txBody>
      </p:sp>
      <p:sp>
        <p:nvSpPr>
          <p:cNvPr id="1250"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51"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52" name="CustomShape 4"/>
          <p:cNvSpPr/>
          <p:nvPr/>
        </p:nvSpPr>
        <p:spPr>
          <a:xfrm>
            <a:off x="548640" y="1280160"/>
            <a:ext cx="8956800" cy="365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gn="just">
              <a:lnSpc>
                <a:spcPct val="115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Arial"/>
                <a:ea typeface="DejaVu Sans"/>
              </a:rPr>
              <a:t>RMSE and R2 are the default metrics used to evaluate algorithms on regression datasets in caret. </a:t>
            </a:r>
            <a:endParaRPr lang="en-US" sz="1800" b="0" strike="noStrike" spc="-1">
              <a:latin typeface="Arial"/>
            </a:endParaRPr>
          </a:p>
          <a:p>
            <a:pPr marL="648000" lvl="2" indent="-211680" algn="just">
              <a:lnSpc>
                <a:spcPct val="115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Microsoft YaHei"/>
              </a:rPr>
              <a:t>RMSE or Root Mean Squared Error</a:t>
            </a:r>
            <a:r>
              <a:rPr lang="en-US" sz="1800" b="0" strike="noStrike" spc="-1">
                <a:solidFill>
                  <a:srgbClr val="000000"/>
                </a:solidFill>
                <a:latin typeface="Arial"/>
                <a:ea typeface="Microsoft YaHei"/>
              </a:rPr>
              <a:t> is the average deviation of the predictions from the observations. It is useful to get a gross idea of how well (or not) an algorithm is doing, in the units of the output variable.</a:t>
            </a:r>
            <a:endParaRPr lang="en-US" sz="1800" b="0" strike="noStrike" spc="-1">
              <a:latin typeface="Arial"/>
            </a:endParaRPr>
          </a:p>
          <a:p>
            <a:pPr marL="648000" lvl="2" indent="-211680" algn="just">
              <a:lnSpc>
                <a:spcPct val="115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Microsoft YaHei"/>
              </a:rPr>
              <a:t>R2</a:t>
            </a:r>
            <a:r>
              <a:rPr lang="en-US" sz="1800" b="0" strike="noStrike" spc="-1">
                <a:solidFill>
                  <a:srgbClr val="000000"/>
                </a:solidFill>
                <a:latin typeface="Arial"/>
                <a:ea typeface="Microsoft YaHei"/>
              </a:rPr>
              <a:t> spoken as </a:t>
            </a:r>
            <a:r>
              <a:rPr lang="en-US" sz="1800" b="1" strike="noStrike" spc="-1">
                <a:solidFill>
                  <a:srgbClr val="000000"/>
                </a:solidFill>
                <a:latin typeface="Arial"/>
                <a:ea typeface="Microsoft YaHei"/>
              </a:rPr>
              <a:t>R Squared </a:t>
            </a:r>
            <a:r>
              <a:rPr lang="en-US" sz="1800" b="0" strike="noStrike" spc="-1">
                <a:solidFill>
                  <a:srgbClr val="000000"/>
                </a:solidFill>
                <a:latin typeface="Arial"/>
                <a:ea typeface="Microsoft YaHei"/>
              </a:rPr>
              <a:t>or also called the coefficient of determination provides a goodness of-ﬁt measure for the predictions to the observations. This is a value between 0 and 1 for no-ﬁt and perfect ﬁt respectively.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RMSE and R2 contd...</a:t>
            </a:r>
            <a:r>
              <a:t/>
            </a:r>
            <a:br/>
            <a:endParaRPr lang="en-US" sz="2800" b="0" strike="noStrike" spc="-1">
              <a:latin typeface="Arial"/>
            </a:endParaRPr>
          </a:p>
        </p:txBody>
      </p:sp>
      <p:sp>
        <p:nvSpPr>
          <p:cNvPr id="1254"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55"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56" name="CustomShape 4"/>
          <p:cNvSpPr/>
          <p:nvPr/>
        </p:nvSpPr>
        <p:spPr>
          <a:xfrm>
            <a:off x="534600" y="878400"/>
            <a:ext cx="8879400" cy="21348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a:latin typeface="Arial"/>
            </a:endParaRPr>
          </a:p>
          <a:p>
            <a:pPr algn="r">
              <a:lnSpc>
                <a:spcPct val="100000"/>
              </a:lnSpc>
            </a:pPr>
            <a:r>
              <a:rPr lang="en-US" sz="1600" b="0" strike="noStrike" spc="-1">
                <a:solidFill>
                  <a:srgbClr val="000000"/>
                </a:solidFill>
                <a:latin typeface="Arial"/>
                <a:ea typeface="DejaVu Sans"/>
              </a:rPr>
              <a:t>Calculate RMSE and RSquared metrics.</a:t>
            </a:r>
            <a:endParaRPr lang="en-US" sz="1600" b="0" strike="noStrike" spc="-1">
              <a:latin typeface="Arial"/>
            </a:endParaRPr>
          </a:p>
        </p:txBody>
      </p:sp>
      <p:sp>
        <p:nvSpPr>
          <p:cNvPr id="1257" name="CustomShape 5"/>
          <p:cNvSpPr/>
          <p:nvPr/>
        </p:nvSpPr>
        <p:spPr>
          <a:xfrm>
            <a:off x="519120" y="2967480"/>
            <a:ext cx="8894880" cy="231984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 Output of RMSE and RSquared metrics.</a:t>
            </a:r>
            <a:endParaRPr lang="en-US" sz="1600" b="0" strike="noStrike" spc="-1">
              <a:latin typeface="Arial"/>
            </a:endParaRPr>
          </a:p>
          <a:p>
            <a:pPr algn="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Area Under ROC Curve</a:t>
            </a:r>
            <a:endParaRPr lang="en-US" sz="2800" b="0" strike="noStrike" spc="-1">
              <a:latin typeface="Arial"/>
            </a:endParaRPr>
          </a:p>
        </p:txBody>
      </p:sp>
      <p:sp>
        <p:nvSpPr>
          <p:cNvPr id="1259"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60"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61" name="CustomShape 4"/>
          <p:cNvSpPr/>
          <p:nvPr/>
        </p:nvSpPr>
        <p:spPr>
          <a:xfrm>
            <a:off x="548640" y="1280160"/>
            <a:ext cx="8956800" cy="365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gn="just">
              <a:lnSpc>
                <a:spcPct val="115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Arial"/>
                <a:ea typeface="DejaVu Sans"/>
              </a:rPr>
              <a:t>ROC metrics are only suitable for binary classification problems (e.g. two classes).</a:t>
            </a:r>
            <a:endParaRPr lang="en-US" sz="1800" b="0" strike="noStrike" spc="-1">
              <a:latin typeface="Arial"/>
            </a:endParaRPr>
          </a:p>
          <a:p>
            <a:pPr marL="216000" indent="-211680" algn="just">
              <a:lnSpc>
                <a:spcPct val="115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Arial"/>
                <a:ea typeface="DejaVu Sans"/>
              </a:rPr>
              <a:t>ROC is actually the area under the ROC curve or AUC. The AUC represents a models ability to discriminate between positive and negative classes.</a:t>
            </a:r>
            <a:endParaRPr lang="en-US" sz="1800" b="0" strike="noStrike" spc="-1">
              <a:latin typeface="Arial"/>
            </a:endParaRPr>
          </a:p>
          <a:p>
            <a:pPr marL="432000" lvl="1" indent="-211680" algn="just">
              <a:lnSpc>
                <a:spcPct val="115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DejaVu Sans"/>
              </a:rPr>
              <a:t>Sensitivity</a:t>
            </a:r>
            <a:r>
              <a:rPr lang="en-US" sz="1800" b="0" strike="noStrike" spc="-1">
                <a:solidFill>
                  <a:srgbClr val="000000"/>
                </a:solidFill>
                <a:latin typeface="Arial"/>
                <a:ea typeface="DejaVu Sans"/>
              </a:rPr>
              <a:t> is the true positive rate also called the recall. It is the number of instances from the positive (ﬁrst) class that actually predicted correctly.</a:t>
            </a:r>
            <a:endParaRPr lang="en-US" sz="1800" b="0" strike="noStrike" spc="-1">
              <a:latin typeface="Arial"/>
            </a:endParaRPr>
          </a:p>
          <a:p>
            <a:pPr marL="432000" lvl="1" indent="-211680" algn="just">
              <a:lnSpc>
                <a:spcPct val="115000"/>
              </a:lnSpc>
              <a:spcBef>
                <a:spcPts val="850"/>
              </a:spcBef>
              <a:spcAft>
                <a:spcPts val="850"/>
              </a:spcAft>
              <a:buClr>
                <a:srgbClr val="000000"/>
              </a:buClr>
              <a:buSzPct val="45000"/>
              <a:buFont typeface="Wingdings" charset="2"/>
              <a:buChar char=""/>
            </a:pPr>
            <a:r>
              <a:rPr lang="en-US" sz="1800" b="1" strike="noStrike" spc="-1">
                <a:solidFill>
                  <a:srgbClr val="000000"/>
                </a:solidFill>
                <a:latin typeface="Arial"/>
                <a:ea typeface="DejaVu Sans"/>
              </a:rPr>
              <a:t>Speciﬁcity</a:t>
            </a:r>
            <a:r>
              <a:rPr lang="en-US" sz="1800" b="0" strike="noStrike" spc="-1">
                <a:solidFill>
                  <a:srgbClr val="000000"/>
                </a:solidFill>
                <a:latin typeface="Arial"/>
                <a:ea typeface="DejaVu Sans"/>
              </a:rPr>
              <a:t> is also called the true negative rate. Is the number of instances from the negative class (second class) that were actually predicted correctly.</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Area Under ROC Curve contd...</a:t>
            </a:r>
            <a:r>
              <a:t/>
            </a:r>
            <a:br/>
            <a:endParaRPr lang="en-US" sz="2800" b="0" strike="noStrike" spc="-1">
              <a:latin typeface="Arial"/>
            </a:endParaRPr>
          </a:p>
        </p:txBody>
      </p:sp>
      <p:sp>
        <p:nvSpPr>
          <p:cNvPr id="1263"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64"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65" name="CustomShape 4"/>
          <p:cNvSpPr/>
          <p:nvPr/>
        </p:nvSpPr>
        <p:spPr>
          <a:xfrm>
            <a:off x="574200" y="899640"/>
            <a:ext cx="8839800" cy="21135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endParaRPr lang="en-US" sz="1800" b="0" strike="noStrike" spc="-1">
              <a:latin typeface="Arial"/>
            </a:endParaRPr>
          </a:p>
          <a:p>
            <a:pPr algn="r">
              <a:lnSpc>
                <a:spcPct val="100000"/>
              </a:lnSpc>
            </a:pPr>
            <a:r>
              <a:rPr lang="en-US" sz="1600" b="0" strike="noStrike" spc="-1">
                <a:solidFill>
                  <a:srgbClr val="000000"/>
                </a:solidFill>
                <a:latin typeface="Arial"/>
                <a:ea typeface="DejaVu Sans"/>
              </a:rPr>
              <a:t> Calculate ROC metrics.</a:t>
            </a:r>
            <a:endParaRPr lang="en-US" sz="1600" b="0" strike="noStrike" spc="-1">
              <a:latin typeface="Arial"/>
            </a:endParaRPr>
          </a:p>
        </p:txBody>
      </p:sp>
      <p:sp>
        <p:nvSpPr>
          <p:cNvPr id="1266" name="CustomShape 5"/>
          <p:cNvSpPr/>
          <p:nvPr/>
        </p:nvSpPr>
        <p:spPr>
          <a:xfrm>
            <a:off x="581760" y="2991600"/>
            <a:ext cx="8832240" cy="22161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 Output ROC metrics.</a:t>
            </a:r>
            <a:endParaRPr lang="en-US" sz="1600" b="0" strike="noStrike" spc="-1">
              <a:latin typeface="Arial"/>
            </a:endParaRPr>
          </a:p>
          <a:p>
            <a:pPr algn="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 Machine Learning Algorithms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Linear Regression</a:t>
            </a:r>
            <a:r>
              <a:t/>
            </a:r>
            <a:br/>
            <a:endParaRPr lang="en-US" sz="2800" b="0" strike="noStrike" spc="-1">
              <a:latin typeface="Arial"/>
            </a:endParaRPr>
          </a:p>
        </p:txBody>
      </p:sp>
      <p:sp>
        <p:nvSpPr>
          <p:cNvPr id="1269"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70"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71" name="Picture 1270"/>
          <p:cNvPicPr/>
          <p:nvPr/>
        </p:nvPicPr>
        <p:blipFill>
          <a:blip r:embed="rId2"/>
          <a:stretch/>
        </p:blipFill>
        <p:spPr>
          <a:xfrm>
            <a:off x="471600" y="1162800"/>
            <a:ext cx="5925960" cy="3680280"/>
          </a:xfrm>
          <a:prstGeom prst="rect">
            <a:avLst/>
          </a:prstGeom>
          <a:ln>
            <a:noFill/>
          </a:ln>
        </p:spPr>
      </p:pic>
      <p:pic>
        <p:nvPicPr>
          <p:cNvPr id="1272" name="Picture 1271"/>
          <p:cNvPicPr/>
          <p:nvPr/>
        </p:nvPicPr>
        <p:blipFill>
          <a:blip r:embed="rId3"/>
          <a:stretch/>
        </p:blipFill>
        <p:spPr>
          <a:xfrm>
            <a:off x="6250320" y="1280160"/>
            <a:ext cx="3347640" cy="3380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Linear Regression</a:t>
            </a:r>
            <a:r>
              <a:t/>
            </a:r>
            <a:br/>
            <a:endParaRPr lang="en-US" sz="2800" b="0" strike="noStrike" spc="-1">
              <a:latin typeface="Arial"/>
            </a:endParaRPr>
          </a:p>
        </p:txBody>
      </p:sp>
      <p:sp>
        <p:nvSpPr>
          <p:cNvPr id="1274"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75"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76" name="Picture 1275"/>
          <p:cNvPicPr/>
          <p:nvPr/>
        </p:nvPicPr>
        <p:blipFill>
          <a:blip r:embed="rId2"/>
          <a:stretch/>
        </p:blipFill>
        <p:spPr>
          <a:xfrm>
            <a:off x="538200" y="2008080"/>
            <a:ext cx="8967240" cy="3016800"/>
          </a:xfrm>
          <a:prstGeom prst="rect">
            <a:avLst/>
          </a:prstGeom>
          <a:ln>
            <a:noFill/>
          </a:ln>
        </p:spPr>
      </p:pic>
      <p:sp>
        <p:nvSpPr>
          <p:cNvPr id="1277" name="CustomShape 4"/>
          <p:cNvSpPr/>
          <p:nvPr/>
        </p:nvSpPr>
        <p:spPr>
          <a:xfrm>
            <a:off x="548640" y="1280160"/>
            <a:ext cx="8956800" cy="85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Arial"/>
                <a:ea typeface="DejaVu Sans"/>
              </a:rPr>
              <a:t>The lm() function is in the stats package and creates a linear regression model using ordinary least squares.</a:t>
            </a:r>
            <a:endParaRPr lang="en-US" sz="1800" b="0" strike="noStrike" spc="-1">
              <a:latin typeface="Arial"/>
            </a:endParaRPr>
          </a:p>
        </p:txBody>
      </p:sp>
      <p:sp>
        <p:nvSpPr>
          <p:cNvPr id="1278" name="CustomShape 5"/>
          <p:cNvSpPr/>
          <p:nvPr/>
        </p:nvSpPr>
        <p:spPr>
          <a:xfrm>
            <a:off x="5670000" y="2754000"/>
            <a:ext cx="3698280" cy="5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600" b="0" strike="noStrike" spc="-1">
                <a:solidFill>
                  <a:srgbClr val="000000"/>
                </a:solidFill>
                <a:latin typeface="Arial"/>
                <a:ea typeface="DejaVu Sans"/>
              </a:rPr>
              <a:t>Example of linear regression algorithm.</a:t>
            </a:r>
            <a:endParaRPr lang="en-US" sz="1600" b="0" strike="noStrike" spc="-1">
              <a:latin typeface="Arial"/>
            </a:endParaRPr>
          </a:p>
          <a:p>
            <a:pPr algn="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Linear Regression contd...</a:t>
            </a:r>
            <a:r>
              <a:t/>
            </a:r>
            <a:br/>
            <a:endParaRPr lang="en-US" sz="2800" b="0" strike="noStrike" spc="-1">
              <a:latin typeface="Arial"/>
            </a:endParaRPr>
          </a:p>
        </p:txBody>
      </p:sp>
      <p:sp>
        <p:nvSpPr>
          <p:cNvPr id="1280"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81"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282" name="Picture 1281"/>
          <p:cNvPicPr/>
          <p:nvPr/>
        </p:nvPicPr>
        <p:blipFill>
          <a:blip r:embed="rId2"/>
          <a:stretch/>
        </p:blipFill>
        <p:spPr>
          <a:xfrm>
            <a:off x="506160" y="1025640"/>
            <a:ext cx="5981760" cy="1804680"/>
          </a:xfrm>
          <a:prstGeom prst="rect">
            <a:avLst/>
          </a:prstGeom>
          <a:ln>
            <a:noFill/>
          </a:ln>
        </p:spPr>
      </p:pic>
      <p:pic>
        <p:nvPicPr>
          <p:cNvPr id="1283" name="Picture 1282"/>
          <p:cNvPicPr/>
          <p:nvPr/>
        </p:nvPicPr>
        <p:blipFill>
          <a:blip r:embed="rId3"/>
          <a:stretch/>
        </p:blipFill>
        <p:spPr>
          <a:xfrm>
            <a:off x="511200" y="2834640"/>
            <a:ext cx="8902800" cy="979920"/>
          </a:xfrm>
          <a:prstGeom prst="rect">
            <a:avLst/>
          </a:prstGeom>
          <a:ln>
            <a:noFill/>
          </a:ln>
        </p:spPr>
      </p:pic>
      <p:sp>
        <p:nvSpPr>
          <p:cNvPr id="1284" name="CustomShape 4"/>
          <p:cNvSpPr/>
          <p:nvPr/>
        </p:nvSpPr>
        <p:spPr>
          <a:xfrm>
            <a:off x="404640" y="3915360"/>
            <a:ext cx="6396480" cy="7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Example of linear regression algorithm in caret.</a:t>
            </a:r>
            <a:endParaRPr lang="en-US" sz="1600" b="0" strike="noStrike" spc="-1">
              <a:latin typeface="Arial"/>
            </a:endParaRPr>
          </a:p>
          <a:p>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Logistic Regression</a:t>
            </a:r>
            <a:endParaRPr lang="en-US" sz="2800" b="0" strike="noStrike" spc="-1">
              <a:latin typeface="Arial"/>
            </a:endParaRPr>
          </a:p>
        </p:txBody>
      </p:sp>
      <p:sp>
        <p:nvSpPr>
          <p:cNvPr id="1286"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87"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88" name="CustomShape 4"/>
          <p:cNvSpPr/>
          <p:nvPr/>
        </p:nvSpPr>
        <p:spPr>
          <a:xfrm>
            <a:off x="548640" y="1280160"/>
            <a:ext cx="8866440" cy="319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2760" algn="just">
              <a:lnSpc>
                <a:spcPct val="100000"/>
              </a:lnSpc>
              <a:spcBef>
                <a:spcPts val="567"/>
              </a:spcBef>
              <a:spcAft>
                <a:spcPts val="567"/>
              </a:spcAft>
              <a:buClr>
                <a:srgbClr val="000000"/>
              </a:buClr>
              <a:buFont typeface="Wingdings" charset="2"/>
              <a:buChar char=""/>
            </a:pPr>
            <a:r>
              <a:rPr lang="en-US" sz="1800" b="0" strike="noStrike" spc="-1">
                <a:solidFill>
                  <a:srgbClr val="000000"/>
                </a:solidFill>
                <a:latin typeface="Arial"/>
                <a:ea typeface="DejaVu Sans"/>
              </a:rPr>
              <a:t>Logistic regression, or logit regression, or logit model is a regression model where the dependent variable (DV) is categorical. </a:t>
            </a:r>
            <a:endParaRPr lang="en-US" sz="1800" b="0" strike="noStrike" spc="-1">
              <a:latin typeface="Arial"/>
            </a:endParaRPr>
          </a:p>
          <a:p>
            <a:pPr algn="just">
              <a:lnSpc>
                <a:spcPct val="100000"/>
              </a:lnSpc>
              <a:spcBef>
                <a:spcPts val="567"/>
              </a:spcBef>
              <a:spcAft>
                <a:spcPts val="567"/>
              </a:spcAft>
            </a:pPr>
            <a:endParaRPr lang="en-US" sz="1800" b="0" strike="noStrike" spc="-1">
              <a:latin typeface="Arial"/>
            </a:endParaRPr>
          </a:p>
        </p:txBody>
      </p:sp>
      <p:pic>
        <p:nvPicPr>
          <p:cNvPr id="1289" name="Picture 1288"/>
          <p:cNvPicPr/>
          <p:nvPr/>
        </p:nvPicPr>
        <p:blipFill>
          <a:blip r:embed="rId2"/>
          <a:stretch/>
        </p:blipFill>
        <p:spPr>
          <a:xfrm>
            <a:off x="1489320" y="2047680"/>
            <a:ext cx="6667200" cy="3358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Logistic Regression</a:t>
            </a:r>
            <a:endParaRPr lang="en-US" sz="2800" b="0" strike="noStrike" spc="-1">
              <a:latin typeface="Arial"/>
            </a:endParaRPr>
          </a:p>
        </p:txBody>
      </p:sp>
      <p:sp>
        <p:nvSpPr>
          <p:cNvPr id="1291"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92"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93" name="CustomShape 4"/>
          <p:cNvSpPr/>
          <p:nvPr/>
        </p:nvSpPr>
        <p:spPr>
          <a:xfrm>
            <a:off x="548640" y="1280160"/>
            <a:ext cx="8956800" cy="85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Arial"/>
                <a:ea typeface="DejaVu Sans"/>
              </a:rPr>
              <a:t>The glm() function is in the stats package and creates a generalized linear model for regression or classification. It can be conﬁgured to perform a logistic regression suitable for binary classification problems.</a:t>
            </a:r>
            <a:endParaRPr lang="en-US" sz="1800" b="0" strike="noStrike" spc="-1">
              <a:latin typeface="Arial"/>
            </a:endParaRPr>
          </a:p>
        </p:txBody>
      </p:sp>
      <p:sp>
        <p:nvSpPr>
          <p:cNvPr id="1294" name="CustomShape 5"/>
          <p:cNvSpPr/>
          <p:nvPr/>
        </p:nvSpPr>
        <p:spPr>
          <a:xfrm>
            <a:off x="616680" y="2195640"/>
            <a:ext cx="8797320" cy="292068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endParaRPr lang="en-US" sz="1800" b="0" strike="noStrike" spc="-1">
              <a:latin typeface="Arial"/>
            </a:endParaRPr>
          </a:p>
          <a:p>
            <a:pPr algn="r">
              <a:lnSpc>
                <a:spcPct val="100000"/>
              </a:lnSpc>
            </a:pPr>
            <a:r>
              <a:rPr lang="en-US" sz="1600" b="0" strike="noStrike" spc="-1">
                <a:solidFill>
                  <a:srgbClr val="000000"/>
                </a:solidFill>
                <a:latin typeface="Arial"/>
                <a:ea typeface="DejaVu Sans"/>
              </a:rPr>
              <a:t>Example of logistic regression algorithm.</a:t>
            </a:r>
            <a:endParaRPr lang="en-US" sz="1600" b="0" strike="noStrike" spc="-1">
              <a:latin typeface="Arial"/>
            </a:endParaRPr>
          </a:p>
          <a:p>
            <a:pPr algn="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CustomShape 1"/>
          <p:cNvSpPr/>
          <p:nvPr/>
        </p:nvSpPr>
        <p:spPr>
          <a:xfrm>
            <a:off x="548640" y="27432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Logistic Regression contd...</a:t>
            </a:r>
            <a:endParaRPr lang="en-US" sz="2800" b="0" strike="noStrike" spc="-1">
              <a:latin typeface="Arial"/>
            </a:endParaRPr>
          </a:p>
        </p:txBody>
      </p:sp>
      <p:sp>
        <p:nvSpPr>
          <p:cNvPr id="1296"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297"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298" name="CustomShape 4"/>
          <p:cNvSpPr/>
          <p:nvPr/>
        </p:nvSpPr>
        <p:spPr>
          <a:xfrm>
            <a:off x="404640" y="4455360"/>
            <a:ext cx="6396480" cy="7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Example of logistic regression algorithm in caret.</a:t>
            </a:r>
            <a:endParaRPr lang="en-US" sz="1600" b="0" strike="noStrike" spc="-1">
              <a:latin typeface="Arial"/>
            </a:endParaRPr>
          </a:p>
          <a:p>
            <a:endParaRPr lang="en-US" sz="1600" b="0" strike="noStrike" spc="-1">
              <a:latin typeface="Arial"/>
            </a:endParaRPr>
          </a:p>
        </p:txBody>
      </p:sp>
      <p:pic>
        <p:nvPicPr>
          <p:cNvPr id="1299" name="Picture 1298"/>
          <p:cNvPicPr/>
          <p:nvPr/>
        </p:nvPicPr>
        <p:blipFill>
          <a:blip r:embed="rId2"/>
          <a:stretch/>
        </p:blipFill>
        <p:spPr>
          <a:xfrm>
            <a:off x="523800" y="1527120"/>
            <a:ext cx="8981640" cy="2995920"/>
          </a:xfrm>
          <a:prstGeom prst="rect">
            <a:avLst/>
          </a:prstGeom>
          <a:ln>
            <a:noFill/>
          </a:ln>
        </p:spPr>
      </p:pic>
      <p:sp>
        <p:nvSpPr>
          <p:cNvPr id="1300" name="CustomShape 5"/>
          <p:cNvSpPr/>
          <p:nvPr/>
        </p:nvSpPr>
        <p:spPr>
          <a:xfrm>
            <a:off x="548640" y="1097280"/>
            <a:ext cx="8865360" cy="72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Arial"/>
                <a:ea typeface="DejaVu Sans"/>
              </a:rPr>
              <a:t>The glm algorithm can be used in caret as follows:</a:t>
            </a:r>
            <a:endParaRPr lang="en-US" sz="1800" b="0" strike="noStrike" spc="-1">
              <a:latin typeface="Arial"/>
            </a:endParaRPr>
          </a:p>
          <a:p>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Support Vector Machine</a:t>
            </a:r>
            <a:r>
              <a:t/>
            </a:r>
            <a:br/>
            <a:endParaRPr lang="en-US" sz="2800" b="0" strike="noStrike" spc="-1">
              <a:latin typeface="Arial"/>
            </a:endParaRPr>
          </a:p>
        </p:txBody>
      </p:sp>
      <p:sp>
        <p:nvSpPr>
          <p:cNvPr id="1302"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03"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04" name="CustomShape 4"/>
          <p:cNvSpPr/>
          <p:nvPr/>
        </p:nvSpPr>
        <p:spPr>
          <a:xfrm>
            <a:off x="548640" y="1280160"/>
            <a:ext cx="8956800" cy="85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Arial"/>
                <a:ea typeface="DejaVu Sans"/>
              </a:rPr>
              <a:t>The ksvm() function is in the kernlab package and can be used for classiﬁcation or regression. It is a wrapper for the LIBSVM software package and provides a suite of kernel types and conﬁguration options. These examples uses a Radial Basis kernel. </a:t>
            </a:r>
            <a:endParaRPr lang="en-US" sz="1800" b="0" strike="noStrike" spc="-1">
              <a:latin typeface="Arial"/>
            </a:endParaRPr>
          </a:p>
        </p:txBody>
      </p:sp>
      <p:sp>
        <p:nvSpPr>
          <p:cNvPr id="1305" name="CustomShape 5"/>
          <p:cNvSpPr/>
          <p:nvPr/>
        </p:nvSpPr>
        <p:spPr>
          <a:xfrm>
            <a:off x="616680" y="2200680"/>
            <a:ext cx="8797320" cy="300708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endParaRPr lang="en-US" sz="1800" b="0" strike="noStrike" spc="-1">
              <a:latin typeface="Arial"/>
            </a:endParaRPr>
          </a:p>
          <a:p>
            <a:pPr algn="r">
              <a:lnSpc>
                <a:spcPct val="100000"/>
              </a:lnSpc>
            </a:pPr>
            <a:endParaRPr lang="en-US" sz="1800" b="0" strike="noStrike" spc="-1">
              <a:latin typeface="Arial"/>
            </a:endParaRPr>
          </a:p>
          <a:p>
            <a:pPr algn="r">
              <a:lnSpc>
                <a:spcPct val="100000"/>
              </a:lnSpc>
            </a:pPr>
            <a:r>
              <a:rPr lang="en-US" sz="1600" b="0" strike="noStrike" spc="-1">
                <a:solidFill>
                  <a:srgbClr val="000000"/>
                </a:solidFill>
                <a:latin typeface="Arial"/>
                <a:ea typeface="DejaVu Sans"/>
              </a:rPr>
              <a:t>Example of SVM algorithm for classiﬁcation.</a:t>
            </a:r>
            <a:endParaRPr lang="en-US" sz="1600" b="0" strike="noStrike" spc="-1">
              <a:latin typeface="Arial"/>
            </a:endParaRPr>
          </a:p>
          <a:p>
            <a:pPr algn="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CustomShape 1"/>
          <p:cNvSpPr/>
          <p:nvPr/>
        </p:nvSpPr>
        <p:spPr>
          <a:xfrm>
            <a:off x="548640" y="27432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Support Vector Machine contd...</a:t>
            </a:r>
            <a:endParaRPr lang="en-US" sz="2800" b="0" strike="noStrike" spc="-1">
              <a:latin typeface="Arial"/>
            </a:endParaRPr>
          </a:p>
        </p:txBody>
      </p:sp>
      <p:sp>
        <p:nvSpPr>
          <p:cNvPr id="1307"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08"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09" name="CustomShape 4"/>
          <p:cNvSpPr/>
          <p:nvPr/>
        </p:nvSpPr>
        <p:spPr>
          <a:xfrm>
            <a:off x="476640" y="4455360"/>
            <a:ext cx="6396480" cy="7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a:solidFill>
                  <a:srgbClr val="000000"/>
                </a:solidFill>
                <a:latin typeface="Arial"/>
                <a:ea typeface="DejaVu Sans"/>
              </a:rPr>
              <a:t> Example of SVM algorithm for regression.</a:t>
            </a:r>
            <a:endParaRPr lang="en-US" sz="1600" b="0" strike="noStrike" spc="-1">
              <a:latin typeface="Arial"/>
            </a:endParaRPr>
          </a:p>
        </p:txBody>
      </p:sp>
      <p:pic>
        <p:nvPicPr>
          <p:cNvPr id="1310" name="Picture 1309"/>
          <p:cNvPicPr/>
          <p:nvPr/>
        </p:nvPicPr>
        <p:blipFill>
          <a:blip r:embed="rId2"/>
          <a:stretch/>
        </p:blipFill>
        <p:spPr>
          <a:xfrm>
            <a:off x="544680" y="927000"/>
            <a:ext cx="8869320" cy="352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K-Means Clustering</a:t>
            </a:r>
            <a:endParaRPr lang="en-US" sz="2800" b="0" strike="noStrike" spc="-1">
              <a:latin typeface="Arial"/>
            </a:endParaRPr>
          </a:p>
        </p:txBody>
      </p:sp>
      <p:sp>
        <p:nvSpPr>
          <p:cNvPr id="1312"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13"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14" name="CustomShape 4"/>
          <p:cNvSpPr/>
          <p:nvPr/>
        </p:nvSpPr>
        <p:spPr>
          <a:xfrm>
            <a:off x="450360" y="1245240"/>
            <a:ext cx="8744760" cy="3709080"/>
          </a:xfrm>
          <a:prstGeom prst="rect">
            <a:avLst/>
          </a:prstGeom>
          <a:blipFill rotWithShape="0">
            <a:blip r:embed="rId2"/>
            <a:stretch>
              <a:fillRect l="-539" t="-702" r="-1317"/>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HP Simplified"/>
                <a:ea typeface="DejaVu Sans"/>
              </a:rPr>
              <a:t>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1"/>
          <p:cNvSpPr/>
          <p:nvPr/>
        </p:nvSpPr>
        <p:spPr>
          <a:xfrm>
            <a:off x="548640" y="27432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K-Means Clustering Algorithm</a:t>
            </a:r>
            <a:endParaRPr lang="en-US" sz="2800" b="0" strike="noStrike" spc="-1">
              <a:latin typeface="Arial"/>
            </a:endParaRPr>
          </a:p>
        </p:txBody>
      </p:sp>
      <p:sp>
        <p:nvSpPr>
          <p:cNvPr id="1316"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17"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18" name="CustomShape 4"/>
          <p:cNvSpPr/>
          <p:nvPr/>
        </p:nvSpPr>
        <p:spPr>
          <a:xfrm>
            <a:off x="480600" y="986400"/>
            <a:ext cx="8750520" cy="372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3920" algn="just">
              <a:lnSpc>
                <a:spcPct val="90000"/>
              </a:lnSpc>
              <a:spcBef>
                <a:spcPts val="1599"/>
              </a:spcBef>
              <a:buClr>
                <a:srgbClr val="0085C3"/>
              </a:buClr>
              <a:buFont typeface="Arial"/>
              <a:buChar char="•"/>
            </a:pPr>
            <a:r>
              <a:rPr lang="en-US" sz="1800" b="0" strike="noStrike" spc="-1">
                <a:solidFill>
                  <a:srgbClr val="000000"/>
                </a:solidFill>
                <a:latin typeface="Calibri"/>
                <a:ea typeface="Museo Sans For Dell"/>
              </a:rPr>
              <a:t>Choose a number of clusters k – iterative method or standard algorithms.</a:t>
            </a:r>
            <a:endParaRPr lang="en-US" sz="1800" b="0" strike="noStrike" spc="-1">
              <a:latin typeface="Arial"/>
            </a:endParaRPr>
          </a:p>
          <a:p>
            <a:pPr marL="228600" indent="-223920" algn="just">
              <a:lnSpc>
                <a:spcPct val="90000"/>
              </a:lnSpc>
              <a:spcBef>
                <a:spcPts val="1599"/>
              </a:spcBef>
              <a:buClr>
                <a:srgbClr val="0085C3"/>
              </a:buClr>
              <a:buFont typeface="Arial"/>
              <a:buChar char="•"/>
            </a:pPr>
            <a:r>
              <a:rPr lang="en-US" sz="1800" b="0" strike="noStrike" spc="-1">
                <a:solidFill>
                  <a:srgbClr val="000000"/>
                </a:solidFill>
                <a:latin typeface="Calibri"/>
                <a:ea typeface="Museo Sans For Dell"/>
              </a:rPr>
              <a:t>Initialize cluster centers </a:t>
            </a:r>
            <a:r>
              <a:rPr lang="en-US" sz="1800" b="0" strike="noStrike" spc="-1">
                <a:solidFill>
                  <a:srgbClr val="000000"/>
                </a:solidFill>
                <a:latin typeface="Symbol"/>
                <a:ea typeface="Museo Sans For Dell"/>
              </a:rPr>
              <a:t></a:t>
            </a:r>
            <a:r>
              <a:rPr lang="en-US" sz="1800" b="0" strike="noStrike" spc="-1">
                <a:solidFill>
                  <a:srgbClr val="000000"/>
                </a:solidFill>
                <a:latin typeface="Calibri"/>
                <a:ea typeface="Museo Sans For Dell"/>
              </a:rPr>
              <a:t>1,… </a:t>
            </a:r>
            <a:r>
              <a:rPr lang="en-US" sz="1800" b="0" strike="noStrike" spc="-1">
                <a:solidFill>
                  <a:srgbClr val="000000"/>
                </a:solidFill>
                <a:latin typeface="Symbol"/>
                <a:ea typeface="Museo Sans For Dell"/>
              </a:rPr>
              <a:t></a:t>
            </a:r>
            <a:r>
              <a:rPr lang="en-US" sz="1800" b="0" strike="noStrike" spc="-1">
                <a:solidFill>
                  <a:srgbClr val="000000"/>
                </a:solidFill>
                <a:latin typeface="Calibri"/>
                <a:ea typeface="Museo Sans For Dell"/>
              </a:rPr>
              <a:t>k</a:t>
            </a:r>
            <a:endParaRPr lang="en-US" sz="1800" b="0" strike="noStrike" spc="-1">
              <a:latin typeface="Arial"/>
            </a:endParaRPr>
          </a:p>
          <a:p>
            <a:pPr marL="685800" lvl="2" indent="-223920" algn="just">
              <a:lnSpc>
                <a:spcPct val="90000"/>
              </a:lnSpc>
              <a:spcBef>
                <a:spcPts val="1599"/>
              </a:spcBef>
              <a:buClr>
                <a:srgbClr val="0085C3"/>
              </a:buClr>
              <a:buFont typeface="Wingdings" charset="2"/>
              <a:buChar char=""/>
            </a:pPr>
            <a:r>
              <a:rPr lang="en-US" sz="1800" b="0" strike="noStrike" spc="-1">
                <a:solidFill>
                  <a:srgbClr val="000000"/>
                </a:solidFill>
                <a:latin typeface="Calibri"/>
                <a:ea typeface="Museo Sans For Dell"/>
              </a:rPr>
              <a:t>Could pick k data points and set cluster centers to these points.</a:t>
            </a:r>
            <a:endParaRPr lang="en-US" sz="1800" b="0" strike="noStrike" spc="-1">
              <a:latin typeface="Arial"/>
            </a:endParaRPr>
          </a:p>
          <a:p>
            <a:pPr marL="685800" lvl="2" indent="-223920" algn="just">
              <a:lnSpc>
                <a:spcPct val="90000"/>
              </a:lnSpc>
              <a:spcBef>
                <a:spcPts val="1599"/>
              </a:spcBef>
              <a:buClr>
                <a:srgbClr val="0085C3"/>
              </a:buClr>
              <a:buFont typeface="Wingdings" charset="2"/>
              <a:buChar char=""/>
            </a:pPr>
            <a:r>
              <a:rPr lang="en-US" sz="1800" b="0" strike="noStrike" spc="-1">
                <a:solidFill>
                  <a:srgbClr val="000000"/>
                </a:solidFill>
                <a:latin typeface="Calibri"/>
                <a:ea typeface="Museo Sans For Dell"/>
              </a:rPr>
              <a:t>Or could randomly assign points to clusters and take means of clusters.</a:t>
            </a:r>
            <a:endParaRPr lang="en-US" sz="1800" b="0" strike="noStrike" spc="-1">
              <a:latin typeface="Arial"/>
            </a:endParaRPr>
          </a:p>
          <a:p>
            <a:pPr marL="228600" indent="-223920" algn="just">
              <a:lnSpc>
                <a:spcPct val="90000"/>
              </a:lnSpc>
              <a:spcBef>
                <a:spcPts val="1599"/>
              </a:spcBef>
              <a:buClr>
                <a:srgbClr val="0085C3"/>
              </a:buClr>
              <a:buFont typeface="Arial"/>
              <a:buChar char="•"/>
            </a:pPr>
            <a:r>
              <a:rPr lang="en-US" sz="1800" b="0" strike="noStrike" spc="-1">
                <a:solidFill>
                  <a:srgbClr val="000000"/>
                </a:solidFill>
                <a:latin typeface="Calibri"/>
                <a:ea typeface="Museo Sans For Dell"/>
              </a:rPr>
              <a:t>For each data point, compute the cluster center it is closest to (using some distance measure) and assign the data point to this cluster.</a:t>
            </a:r>
            <a:endParaRPr lang="en-US" sz="1800" b="0" strike="noStrike" spc="-1">
              <a:latin typeface="Arial"/>
            </a:endParaRPr>
          </a:p>
          <a:p>
            <a:pPr marL="228600" indent="-223920" algn="just">
              <a:lnSpc>
                <a:spcPct val="90000"/>
              </a:lnSpc>
              <a:spcBef>
                <a:spcPts val="1599"/>
              </a:spcBef>
              <a:buClr>
                <a:srgbClr val="0085C3"/>
              </a:buClr>
              <a:buFont typeface="Arial"/>
              <a:buChar char="•"/>
            </a:pPr>
            <a:r>
              <a:rPr lang="en-US" sz="1800" b="0" strike="noStrike" spc="-1">
                <a:solidFill>
                  <a:srgbClr val="000000"/>
                </a:solidFill>
                <a:latin typeface="Calibri"/>
                <a:ea typeface="Museo Sans For Dell"/>
              </a:rPr>
              <a:t>Re-compute cluster centers (mean of data points in cluster).</a:t>
            </a:r>
            <a:endParaRPr lang="en-US" sz="1800" b="0" strike="noStrike" spc="-1">
              <a:latin typeface="Arial"/>
            </a:endParaRPr>
          </a:p>
          <a:p>
            <a:pPr marL="228600" indent="-223920" algn="just">
              <a:lnSpc>
                <a:spcPct val="90000"/>
              </a:lnSpc>
              <a:spcBef>
                <a:spcPts val="1599"/>
              </a:spcBef>
              <a:buClr>
                <a:srgbClr val="0085C3"/>
              </a:buClr>
              <a:buFont typeface="Arial"/>
              <a:buChar char="•"/>
            </a:pPr>
            <a:r>
              <a:rPr lang="en-US" sz="1800" b="0" strike="noStrike" spc="-1">
                <a:solidFill>
                  <a:srgbClr val="000000"/>
                </a:solidFill>
                <a:latin typeface="Calibri"/>
                <a:ea typeface="Museo Sans For Dell"/>
              </a:rPr>
              <a:t>Stop when there are no new re-assignments.</a:t>
            </a:r>
            <a:endParaRPr lang="en-US" sz="1800" b="0" strike="noStrike" spc="-1">
              <a:latin typeface="Arial"/>
            </a:endParaRPr>
          </a:p>
          <a:p>
            <a:pPr marL="228600" indent="-223920" algn="just">
              <a:lnSpc>
                <a:spcPct val="90000"/>
              </a:lnSpc>
              <a:spcBef>
                <a:spcPts val="1599"/>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K-Means Clustering using R</a:t>
            </a:r>
            <a:endParaRPr lang="en-US" sz="2800" b="0" strike="noStrike" spc="-1">
              <a:latin typeface="Arial"/>
            </a:endParaRPr>
          </a:p>
        </p:txBody>
      </p:sp>
      <p:sp>
        <p:nvSpPr>
          <p:cNvPr id="1320"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21"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22" name="CustomShape 4"/>
          <p:cNvSpPr/>
          <p:nvPr/>
        </p:nvSpPr>
        <p:spPr>
          <a:xfrm>
            <a:off x="553680" y="1087920"/>
            <a:ext cx="822492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601"/>
              </a:spcBef>
            </a:pPr>
            <a:r>
              <a:rPr lang="en-US" sz="1800" b="0" strike="noStrike" spc="-1">
                <a:solidFill>
                  <a:srgbClr val="000000"/>
                </a:solidFill>
                <a:latin typeface="Calibri"/>
                <a:ea typeface="Calibri"/>
              </a:rPr>
              <a:t>#Loading data into memory - don't take the last column,as it has labels</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sample.data&lt;-iris[,-ncol(iris)]</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summary(sample.data)</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colnames(sample.data)</a:t>
            </a:r>
            <a:endParaRPr lang="en-US" sz="1800" b="0" strike="noStrike" spc="-1">
              <a:latin typeface="Arial"/>
            </a:endParaRPr>
          </a:p>
          <a:p>
            <a:pPr>
              <a:lnSpc>
                <a:spcPct val="100000"/>
              </a:lnSpc>
              <a:spcBef>
                <a:spcPts val="601"/>
              </a:spcBef>
            </a:pPr>
            <a:r>
              <a:rPr lang="en-US" sz="1800" b="0" strike="noStrike" spc="-1">
                <a:solidFill>
                  <a:srgbClr val="000000"/>
                </a:solidFill>
                <a:latin typeface="Calibri"/>
                <a:ea typeface="Calibri"/>
              </a:rPr>
              <a:t>#K-Means Clustering</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fit2 &lt;- kmeans(sample.data, 3)</a:t>
            </a:r>
            <a:endParaRPr lang="en-US" sz="1800" b="0" strike="noStrike" spc="-1">
              <a:latin typeface="Arial"/>
            </a:endParaRPr>
          </a:p>
          <a:p>
            <a:pPr>
              <a:lnSpc>
                <a:spcPct val="100000"/>
              </a:lnSpc>
              <a:spcBef>
                <a:spcPts val="601"/>
              </a:spcBef>
            </a:pPr>
            <a:r>
              <a:rPr lang="en-US" sz="1800" b="0" strike="noStrike" spc="-1">
                <a:solidFill>
                  <a:srgbClr val="000000"/>
                </a:solidFill>
                <a:latin typeface="Calibri"/>
                <a:ea typeface="Calibri"/>
              </a:rPr>
              <a:t># get cluster means </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Cluster.means&lt;-aggregate(sample.data,by=list(fit2$cluster),FUN=mean)</a:t>
            </a:r>
            <a:endParaRPr lang="en-US" sz="1800" b="0" strike="noStrike" spc="-1">
              <a:latin typeface="Arial"/>
            </a:endParaRPr>
          </a:p>
          <a:p>
            <a:pPr>
              <a:lnSpc>
                <a:spcPct val="100000"/>
              </a:lnSpc>
              <a:spcBef>
                <a:spcPts val="601"/>
              </a:spcBef>
            </a:pPr>
            <a:r>
              <a:rPr lang="en-US" sz="1800" b="0" strike="noStrike" spc="-1">
                <a:solidFill>
                  <a:srgbClr val="000000"/>
                </a:solidFill>
                <a:latin typeface="Calibri"/>
                <a:ea typeface="Calibri"/>
              </a:rPr>
              <a:t># Total sum squares</a:t>
            </a:r>
            <a:endParaRPr lang="en-US" sz="1800" b="0" strike="noStrike" spc="-1">
              <a:latin typeface="Arial"/>
            </a:endParaRPr>
          </a:p>
          <a:p>
            <a:pPr>
              <a:lnSpc>
                <a:spcPct val="100000"/>
              </a:lnSpc>
              <a:spcBef>
                <a:spcPts val="601"/>
              </a:spcBef>
            </a:pPr>
            <a:r>
              <a:rPr lang="en-US" sz="1800" b="1" strike="noStrike" spc="-1">
                <a:solidFill>
                  <a:srgbClr val="000000"/>
                </a:solidFill>
                <a:latin typeface="Calibri"/>
                <a:ea typeface="Calibri"/>
              </a:rPr>
              <a:t>Global.mean&lt;-apply(sample.data,2, mean)</a:t>
            </a:r>
            <a:endParaRPr lang="en-US" sz="1800" b="0" strike="noStrike" spc="-1">
              <a:latin typeface="Arial"/>
            </a:endParaRPr>
          </a:p>
          <a:p>
            <a:pPr>
              <a:lnSpc>
                <a:spcPct val="100000"/>
              </a:lnSpc>
              <a:spcBef>
                <a:spcPts val="601"/>
              </a:spcBef>
            </a:pPr>
            <a:r>
              <a:rPr lang="en-US" sz="1800" b="0" strike="noStrike" spc="-1">
                <a:solidFill>
                  <a:srgbClr val="000000"/>
                </a:solidFill>
                <a:latin typeface="Calibri"/>
                <a:ea typeface="Calibri"/>
              </a:rPr>
              <a:t># Within sum squares</a:t>
            </a:r>
            <a:endParaRPr lang="en-US" sz="1800" b="0" strike="noStrike" spc="-1">
              <a:latin typeface="Arial"/>
            </a:endParaRPr>
          </a:p>
          <a:p>
            <a:pPr>
              <a:lnSpc>
                <a:spcPct val="100000"/>
              </a:lnSpc>
              <a:spcBef>
                <a:spcPts val="601"/>
              </a:spcBef>
            </a:pPr>
            <a:r>
              <a:rPr lang="en-US" sz="1800" b="0" strike="noStrike" spc="-1">
                <a:solidFill>
                  <a:srgbClr val="000000"/>
                </a:solidFill>
                <a:latin typeface="Calibri"/>
                <a:ea typeface="Calibri"/>
              </a:rPr>
              <a:t># Between Sum Squares</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1599"/>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How is Big Data used?</a:t>
            </a:r>
            <a:endParaRPr lang="en-US" sz="2800" b="0" strike="noStrike" spc="-1">
              <a:latin typeface="Arial"/>
            </a:endParaRPr>
          </a:p>
        </p:txBody>
      </p:sp>
      <p:sp>
        <p:nvSpPr>
          <p:cNvPr id="634" name="CustomShape 2"/>
          <p:cNvSpPr/>
          <p:nvPr/>
        </p:nvSpPr>
        <p:spPr>
          <a:xfrm>
            <a:off x="502200" y="1323720"/>
            <a:ext cx="8911080" cy="3844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Aft>
                <a:spcPts val="400"/>
              </a:spcAft>
            </a:pPr>
            <a:r>
              <a:rPr lang="en-US" sz="1800" b="1" u="sng" strike="noStrike" spc="-1">
                <a:solidFill>
                  <a:srgbClr val="000000"/>
                </a:solidFill>
                <a:uFillTx/>
                <a:latin typeface="Calibri"/>
                <a:ea typeface="DejaVu Sans"/>
              </a:rPr>
              <a:t>Linked In</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LinkedIn Uses Big Data to increase profile visibility and enhance professional brands</a:t>
            </a:r>
            <a:endParaRPr lang="en-US" sz="1800" b="0" strike="noStrike" spc="-1">
              <a:latin typeface="Arial"/>
            </a:endParaRPr>
          </a:p>
          <a:p>
            <a:pPr>
              <a:lnSpc>
                <a:spcPct val="100000"/>
              </a:lnSpc>
              <a:spcAft>
                <a:spcPts val="400"/>
              </a:spcAft>
            </a:pPr>
            <a:r>
              <a:rPr lang="en-US" sz="1800" b="1" u="sng" strike="noStrike" spc="-1">
                <a:solidFill>
                  <a:srgbClr val="000000"/>
                </a:solidFill>
                <a:uFillTx/>
                <a:latin typeface="Calibri"/>
                <a:ea typeface="DejaVu Sans"/>
              </a:rPr>
              <a:t>Amazon</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Buyer preferences and recommendations from clicks data </a:t>
            </a:r>
            <a:endParaRPr lang="en-US" sz="1800" b="0" strike="noStrike" spc="-1">
              <a:latin typeface="Arial"/>
            </a:endParaRPr>
          </a:p>
          <a:p>
            <a:pPr>
              <a:lnSpc>
                <a:spcPct val="100000"/>
              </a:lnSpc>
              <a:spcAft>
                <a:spcPts val="400"/>
              </a:spcAft>
            </a:pPr>
            <a:r>
              <a:rPr lang="en-US" sz="1800" b="1" u="sng" strike="noStrike" spc="-1">
                <a:solidFill>
                  <a:srgbClr val="000000"/>
                </a:solidFill>
                <a:uFillTx/>
                <a:latin typeface="Calibri"/>
                <a:ea typeface="DejaVu Sans"/>
              </a:rPr>
              <a:t>Dunnhumby</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Understand the product substitutes from petabytes of loyalty card data</a:t>
            </a:r>
            <a:endParaRPr lang="en-US" sz="1800" b="0" strike="noStrike" spc="-1">
              <a:latin typeface="Arial"/>
            </a:endParaRPr>
          </a:p>
          <a:p>
            <a:pPr>
              <a:lnSpc>
                <a:spcPct val="100000"/>
              </a:lnSpc>
              <a:spcAft>
                <a:spcPts val="400"/>
              </a:spcAft>
            </a:pPr>
            <a:r>
              <a:rPr lang="en-US" sz="1800" b="1" u="sng" strike="noStrike" spc="-1">
                <a:solidFill>
                  <a:srgbClr val="000000"/>
                </a:solidFill>
                <a:uFillTx/>
                <a:latin typeface="Calibri"/>
                <a:ea typeface="DejaVu Sans"/>
              </a:rPr>
              <a:t>Facebook</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Who are the influencer’s and who are the followers </a:t>
            </a:r>
            <a:endParaRPr lang="en-US" sz="1800" b="0" strike="noStrike" spc="-1">
              <a:latin typeface="Arial"/>
            </a:endParaRPr>
          </a:p>
          <a:p>
            <a:pPr>
              <a:lnSpc>
                <a:spcPct val="100000"/>
              </a:lnSpc>
              <a:spcAft>
                <a:spcPts val="400"/>
              </a:spcAft>
            </a:pPr>
            <a:r>
              <a:rPr lang="en-US" sz="1800" b="1" u="sng" strike="noStrike" spc="-1">
                <a:solidFill>
                  <a:srgbClr val="000000"/>
                </a:solidFill>
                <a:uFillTx/>
                <a:latin typeface="Calibri"/>
                <a:ea typeface="DejaVu Sans"/>
              </a:rPr>
              <a:t>Boeing</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Sensors data for likelihood of failure, real time vs. batch processing</a:t>
            </a:r>
            <a:endParaRPr lang="en-US" sz="1800" b="0" strike="noStrike" spc="-1">
              <a:latin typeface="Arial"/>
            </a:endParaRPr>
          </a:p>
          <a:p>
            <a:pPr>
              <a:lnSpc>
                <a:spcPct val="100000"/>
              </a:lnSpc>
              <a:spcAft>
                <a:spcPts val="400"/>
              </a:spcAft>
            </a:pPr>
            <a:r>
              <a:rPr lang="en-US" sz="1800" b="1" u="sng" strike="noStrike" spc="-1">
                <a:solidFill>
                  <a:srgbClr val="000000"/>
                </a:solidFill>
                <a:uFillTx/>
                <a:latin typeface="Calibri"/>
                <a:ea typeface="DejaVu Sans"/>
              </a:rPr>
              <a:t>Twitter</a:t>
            </a:r>
            <a:endParaRPr lang="en-US" sz="1800" b="0" strike="noStrike" spc="-1">
              <a:latin typeface="Arial"/>
            </a:endParaRPr>
          </a:p>
          <a:p>
            <a:pPr marL="171360" indent="-165960">
              <a:lnSpc>
                <a:spcPct val="100000"/>
              </a:lnSpc>
              <a:spcAft>
                <a:spcPts val="400"/>
              </a:spcAft>
              <a:buClr>
                <a:srgbClr val="000000"/>
              </a:buClr>
              <a:buFont typeface="Wingdings" charset="2"/>
              <a:buChar char=""/>
            </a:pPr>
            <a:r>
              <a:rPr lang="en-US" sz="1800" b="0" strike="noStrike" spc="-1">
                <a:solidFill>
                  <a:srgbClr val="000000"/>
                </a:solidFill>
                <a:latin typeface="Calibri"/>
                <a:ea typeface="DejaVu Sans"/>
              </a:rPr>
              <a:t>Customer Sentiment, Politicians gauging the interests of populations</a:t>
            </a:r>
            <a:endParaRPr lang="en-US" sz="1800" b="0" strike="noStrike" spc="-1">
              <a:latin typeface="Arial"/>
            </a:endParaRPr>
          </a:p>
          <a:p>
            <a:pPr>
              <a:lnSpc>
                <a:spcPct val="100000"/>
              </a:lnSpc>
              <a:spcAft>
                <a:spcPts val="400"/>
              </a:spcAft>
            </a:pPr>
            <a:endParaRPr lang="en-US" sz="1800" b="0" strike="noStrike" spc="-1">
              <a:latin typeface="Arial"/>
            </a:endParaRPr>
          </a:p>
          <a:p>
            <a:pPr>
              <a:lnSpc>
                <a:spcPct val="100000"/>
              </a:lnSpc>
              <a:spcAft>
                <a:spcPts val="400"/>
              </a:spcAft>
            </a:pPr>
            <a:endParaRPr lang="en-US" sz="1800" b="0" strike="noStrike" spc="-1">
              <a:latin typeface="Arial"/>
            </a:endParaRPr>
          </a:p>
        </p:txBody>
      </p:sp>
      <p:pic>
        <p:nvPicPr>
          <p:cNvPr id="635" name="Picture 2"/>
          <p:cNvPicPr/>
          <p:nvPr/>
        </p:nvPicPr>
        <p:blipFill>
          <a:blip r:embed="rId2"/>
          <a:stretch/>
        </p:blipFill>
        <p:spPr>
          <a:xfrm>
            <a:off x="8587080" y="1544400"/>
            <a:ext cx="918720" cy="230400"/>
          </a:xfrm>
          <a:prstGeom prst="rect">
            <a:avLst/>
          </a:prstGeom>
          <a:ln>
            <a:noFill/>
          </a:ln>
        </p:spPr>
      </p:pic>
      <p:pic>
        <p:nvPicPr>
          <p:cNvPr id="636" name="Picture 4"/>
          <p:cNvPicPr/>
          <p:nvPr/>
        </p:nvPicPr>
        <p:blipFill>
          <a:blip r:embed="rId3"/>
          <a:stretch/>
        </p:blipFill>
        <p:spPr>
          <a:xfrm>
            <a:off x="8704080" y="2211840"/>
            <a:ext cx="766080" cy="244800"/>
          </a:xfrm>
          <a:prstGeom prst="rect">
            <a:avLst/>
          </a:prstGeom>
          <a:ln>
            <a:noFill/>
          </a:ln>
        </p:spPr>
      </p:pic>
      <p:pic>
        <p:nvPicPr>
          <p:cNvPr id="637" name="Picture 3"/>
          <p:cNvPicPr/>
          <p:nvPr/>
        </p:nvPicPr>
        <p:blipFill>
          <a:blip r:embed="rId4"/>
          <a:stretch/>
        </p:blipFill>
        <p:spPr>
          <a:xfrm>
            <a:off x="8151120" y="2857320"/>
            <a:ext cx="1323360" cy="223200"/>
          </a:xfrm>
          <a:prstGeom prst="rect">
            <a:avLst/>
          </a:prstGeom>
          <a:ln>
            <a:noFill/>
          </a:ln>
        </p:spPr>
      </p:pic>
      <p:pic>
        <p:nvPicPr>
          <p:cNvPr id="638" name="Picture 5"/>
          <p:cNvPicPr/>
          <p:nvPr/>
        </p:nvPicPr>
        <p:blipFill>
          <a:blip r:embed="rId5"/>
          <a:stretch/>
        </p:blipFill>
        <p:spPr>
          <a:xfrm>
            <a:off x="8447760" y="3493440"/>
            <a:ext cx="1001160" cy="219960"/>
          </a:xfrm>
          <a:prstGeom prst="rect">
            <a:avLst/>
          </a:prstGeom>
          <a:ln>
            <a:noFill/>
          </a:ln>
        </p:spPr>
      </p:pic>
      <p:pic>
        <p:nvPicPr>
          <p:cNvPr id="639" name="Picture 6"/>
          <p:cNvPicPr/>
          <p:nvPr/>
        </p:nvPicPr>
        <p:blipFill>
          <a:blip r:embed="rId6"/>
          <a:stretch/>
        </p:blipFill>
        <p:spPr>
          <a:xfrm>
            <a:off x="8346600" y="4186440"/>
            <a:ext cx="1116000" cy="301680"/>
          </a:xfrm>
          <a:prstGeom prst="rect">
            <a:avLst/>
          </a:prstGeom>
          <a:ln>
            <a:noFill/>
          </a:ln>
        </p:spPr>
      </p:pic>
      <p:pic>
        <p:nvPicPr>
          <p:cNvPr id="640" name="Picture 7"/>
          <p:cNvPicPr/>
          <p:nvPr/>
        </p:nvPicPr>
        <p:blipFill>
          <a:blip r:embed="rId7"/>
          <a:stretch/>
        </p:blipFill>
        <p:spPr>
          <a:xfrm>
            <a:off x="8703360" y="4788000"/>
            <a:ext cx="746640" cy="343800"/>
          </a:xfrm>
          <a:prstGeom prst="rect">
            <a:avLst/>
          </a:prstGeom>
          <a:ln>
            <a:noFill/>
          </a:ln>
        </p:spPr>
      </p:pic>
      <p:sp>
        <p:nvSpPr>
          <p:cNvPr id="641" name="Line 3"/>
          <p:cNvSpPr/>
          <p:nvPr/>
        </p:nvSpPr>
        <p:spPr>
          <a:xfrm>
            <a:off x="504000" y="100584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42"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CustomShape 1"/>
          <p:cNvSpPr/>
          <p:nvPr/>
        </p:nvSpPr>
        <p:spPr>
          <a:xfrm>
            <a:off x="548640" y="27432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K-Means Clustering using R contd...</a:t>
            </a:r>
            <a:endParaRPr lang="en-US" sz="2800" b="0" strike="noStrike" spc="-1">
              <a:latin typeface="Arial"/>
            </a:endParaRPr>
          </a:p>
        </p:txBody>
      </p:sp>
      <p:sp>
        <p:nvSpPr>
          <p:cNvPr id="1324"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25"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326" name="Picture 2"/>
          <p:cNvPicPr/>
          <p:nvPr/>
        </p:nvPicPr>
        <p:blipFill>
          <a:blip r:embed="rId2"/>
          <a:stretch/>
        </p:blipFill>
        <p:spPr>
          <a:xfrm>
            <a:off x="588960" y="1001520"/>
            <a:ext cx="8733600" cy="4297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Visualization of K-Means Cluster - Results</a:t>
            </a:r>
            <a:endParaRPr lang="en-US" sz="2800" b="0" strike="noStrike" spc="-1">
              <a:latin typeface="Arial"/>
            </a:endParaRPr>
          </a:p>
        </p:txBody>
      </p:sp>
      <p:sp>
        <p:nvSpPr>
          <p:cNvPr id="1328"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29"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330" name="Picture 4"/>
          <p:cNvPicPr/>
          <p:nvPr/>
        </p:nvPicPr>
        <p:blipFill>
          <a:blip r:embed="rId2"/>
          <a:stretch/>
        </p:blipFill>
        <p:spPr>
          <a:xfrm>
            <a:off x="380880" y="1113840"/>
            <a:ext cx="5192640" cy="3819600"/>
          </a:xfrm>
          <a:prstGeom prst="rect">
            <a:avLst/>
          </a:prstGeom>
          <a:ln>
            <a:noFill/>
          </a:ln>
        </p:spPr>
      </p:pic>
      <p:sp>
        <p:nvSpPr>
          <p:cNvPr id="1331" name="CustomShape 4"/>
          <p:cNvSpPr/>
          <p:nvPr/>
        </p:nvSpPr>
        <p:spPr>
          <a:xfrm>
            <a:off x="5888160" y="1394280"/>
            <a:ext cx="3836160" cy="1183320"/>
          </a:xfrm>
          <a:prstGeom prst="rect">
            <a:avLst/>
          </a:prstGeom>
          <a:ln>
            <a:solidFill>
              <a:srgbClr val="77B300"/>
            </a:solidFill>
            <a:round/>
          </a:ln>
          <a:effectLst>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45000" rIns="90000" bIns="45000"/>
          <a:lstStyle/>
          <a:p>
            <a:pPr marL="343080" indent="-338400">
              <a:lnSpc>
                <a:spcPct val="100000"/>
              </a:lnSpc>
              <a:buClr>
                <a:srgbClr val="000000"/>
              </a:buClr>
              <a:buFont typeface="Arial"/>
              <a:buChar char="•"/>
            </a:pPr>
            <a:r>
              <a:rPr lang="en-US" sz="1800" b="0" strike="noStrike" spc="-1">
                <a:solidFill>
                  <a:srgbClr val="000000"/>
                </a:solidFill>
                <a:latin typeface="Museo Sans For Dell"/>
                <a:ea typeface="DejaVu Sans"/>
              </a:rPr>
              <a:t>Library(cluster)</a:t>
            </a:r>
            <a:endParaRPr lang="en-US" sz="1800" b="0" strike="noStrike" spc="-1">
              <a:latin typeface="Arial"/>
            </a:endParaRPr>
          </a:p>
          <a:p>
            <a:pPr marL="343080" indent="-338400">
              <a:lnSpc>
                <a:spcPct val="100000"/>
              </a:lnSpc>
              <a:buClr>
                <a:srgbClr val="000000"/>
              </a:buClr>
              <a:buFont typeface="Arial"/>
              <a:buChar char="•"/>
            </a:pPr>
            <a:r>
              <a:rPr lang="en-US" sz="1800" b="0" strike="noStrike" spc="-1">
                <a:solidFill>
                  <a:srgbClr val="000000"/>
                </a:solidFill>
                <a:latin typeface="Museo Sans For Dell"/>
                <a:ea typeface="DejaVu Sans"/>
              </a:rPr>
              <a:t>Library(fpc)</a:t>
            </a:r>
            <a:endParaRPr lang="en-US" sz="1800" b="0" strike="noStrike" spc="-1">
              <a:latin typeface="Arial"/>
            </a:endParaRPr>
          </a:p>
          <a:p>
            <a:pPr marL="343080" indent="-338400">
              <a:lnSpc>
                <a:spcPct val="100000"/>
              </a:lnSpc>
              <a:buClr>
                <a:srgbClr val="000000"/>
              </a:buClr>
              <a:buFont typeface="Arial"/>
              <a:buChar char="•"/>
            </a:pPr>
            <a:r>
              <a:rPr lang="en-US" sz="1800" b="0" strike="noStrike" spc="-1">
                <a:solidFill>
                  <a:srgbClr val="000000"/>
                </a:solidFill>
                <a:latin typeface="Museo Sans For Dell"/>
                <a:ea typeface="DejaVu Sans"/>
              </a:rPr>
              <a:t>Clus&lt;-kmean(dat, centers=3)</a:t>
            </a:r>
            <a:endParaRPr lang="en-US" sz="1800" b="0" strike="noStrike" spc="-1">
              <a:latin typeface="Arial"/>
            </a:endParaRPr>
          </a:p>
          <a:p>
            <a:pPr marL="343080" indent="-338400">
              <a:lnSpc>
                <a:spcPct val="100000"/>
              </a:lnSpc>
              <a:buClr>
                <a:srgbClr val="000000"/>
              </a:buClr>
              <a:buFont typeface="Arial"/>
              <a:buChar char="•"/>
            </a:pPr>
            <a:r>
              <a:rPr lang="en-US" sz="1800" b="0" strike="noStrike" spc="-1">
                <a:solidFill>
                  <a:srgbClr val="000000"/>
                </a:solidFill>
                <a:latin typeface="Museo Sans For Dell"/>
                <a:ea typeface="DejaVu Sans"/>
              </a:rPr>
              <a:t>Plotcluster(data, clus$center)</a:t>
            </a:r>
            <a:endParaRPr lang="en-US" sz="1800" b="0" strike="noStrike" spc="-1">
              <a:latin typeface="Arial"/>
            </a:endParaRPr>
          </a:p>
        </p:txBody>
      </p:sp>
      <p:sp>
        <p:nvSpPr>
          <p:cNvPr id="1332" name="CustomShape 5"/>
          <p:cNvSpPr/>
          <p:nvPr/>
        </p:nvSpPr>
        <p:spPr>
          <a:xfrm>
            <a:off x="5886360" y="2914200"/>
            <a:ext cx="3801960" cy="1457640"/>
          </a:xfrm>
          <a:prstGeom prst="rect">
            <a:avLst/>
          </a:prstGeom>
          <a:ln>
            <a:solidFill>
              <a:srgbClr val="77B300"/>
            </a:solidFill>
            <a:round/>
          </a:ln>
          <a:effectLst>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45000" rIns="90000" bIns="45000"/>
          <a:lstStyle/>
          <a:p>
            <a:pPr marL="343080" indent="-338400">
              <a:lnSpc>
                <a:spcPct val="100000"/>
              </a:lnSpc>
              <a:buClr>
                <a:srgbClr val="000000"/>
              </a:buClr>
              <a:buFont typeface="Arial"/>
              <a:buChar char="•"/>
            </a:pPr>
            <a:r>
              <a:rPr lang="en-US" sz="1800" b="0" strike="noStrike" spc="-1">
                <a:solidFill>
                  <a:srgbClr val="000000"/>
                </a:solidFill>
                <a:latin typeface="Calibri"/>
                <a:ea typeface="DejaVu Sans"/>
              </a:rPr>
              <a:t>Uses Multidimensional scaling approach</a:t>
            </a:r>
            <a:endParaRPr lang="en-US" sz="1800" b="0" strike="noStrike" spc="-1">
              <a:latin typeface="Arial"/>
            </a:endParaRPr>
          </a:p>
          <a:p>
            <a:pPr marL="343080" indent="-338400">
              <a:lnSpc>
                <a:spcPct val="100000"/>
              </a:lnSpc>
              <a:buClr>
                <a:srgbClr val="000000"/>
              </a:buClr>
              <a:buFont typeface="Arial"/>
              <a:buChar char="•"/>
            </a:pPr>
            <a:r>
              <a:rPr lang="en-US" sz="1800" b="0" strike="noStrike" spc="-1">
                <a:solidFill>
                  <a:srgbClr val="000000"/>
                </a:solidFill>
                <a:latin typeface="Calibri"/>
                <a:ea typeface="DejaVu Sans"/>
              </a:rPr>
              <a:t>Multiple features of data observations are mapped to two dimensions for easy visualization</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CustomShape 1"/>
          <p:cNvSpPr/>
          <p:nvPr/>
        </p:nvSpPr>
        <p:spPr>
          <a:xfrm>
            <a:off x="548640" y="27432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800" b="1" strike="noStrike" spc="-1">
                <a:solidFill>
                  <a:srgbClr val="000000"/>
                </a:solidFill>
                <a:latin typeface="Arial"/>
                <a:ea typeface="DejaVu Sans"/>
              </a:rPr>
              <a:t>Visualization of K-Means Cluster – Results contd...</a:t>
            </a:r>
            <a:endParaRPr lang="en-US" sz="2800" b="0" strike="noStrike" spc="-1">
              <a:latin typeface="Arial"/>
            </a:endParaRPr>
          </a:p>
        </p:txBody>
      </p:sp>
      <p:sp>
        <p:nvSpPr>
          <p:cNvPr id="1334" name="Line 2"/>
          <p:cNvSpPr/>
          <p:nvPr/>
        </p:nvSpPr>
        <p:spPr>
          <a:xfrm>
            <a:off x="548640" y="82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35" name="Line 3"/>
          <p:cNvSpPr/>
          <p:nvPr/>
        </p:nvSpPr>
        <p:spPr>
          <a:xfrm flipH="1">
            <a:off x="0" y="82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36" name="CustomShape 4"/>
          <p:cNvSpPr/>
          <p:nvPr/>
        </p:nvSpPr>
        <p:spPr>
          <a:xfrm>
            <a:off x="548640" y="1005840"/>
            <a:ext cx="8865360" cy="59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a:solidFill>
                  <a:srgbClr val="444444"/>
                </a:solidFill>
                <a:latin typeface="Calibri"/>
                <a:ea typeface="DejaVu Sans"/>
              </a:rPr>
              <a:t>Relationships among various variables based on clustered observations</a:t>
            </a:r>
            <a:endParaRPr lang="en-US" sz="2000" b="0" strike="noStrike" spc="-1">
              <a:latin typeface="Arial"/>
            </a:endParaRPr>
          </a:p>
        </p:txBody>
      </p:sp>
      <p:pic>
        <p:nvPicPr>
          <p:cNvPr id="1337" name="Picture 4"/>
          <p:cNvPicPr/>
          <p:nvPr/>
        </p:nvPicPr>
        <p:blipFill>
          <a:blip r:embed="rId2"/>
          <a:stretch/>
        </p:blipFill>
        <p:spPr>
          <a:xfrm>
            <a:off x="533520" y="1309320"/>
            <a:ext cx="8514720" cy="4129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Hierarchical Clustering </a:t>
            </a:r>
            <a:endParaRPr lang="en-US" sz="2800" b="0" strike="noStrike" spc="-1">
              <a:latin typeface="Arial"/>
            </a:endParaRPr>
          </a:p>
        </p:txBody>
      </p:sp>
      <p:sp>
        <p:nvSpPr>
          <p:cNvPr id="1339"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40"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341" name="CustomShape 4"/>
          <p:cNvSpPr/>
          <p:nvPr/>
        </p:nvSpPr>
        <p:spPr>
          <a:xfrm>
            <a:off x="360000" y="1215000"/>
            <a:ext cx="5176800" cy="217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223920" algn="just">
              <a:lnSpc>
                <a:spcPct val="90000"/>
              </a:lnSpc>
              <a:spcBef>
                <a:spcPts val="1599"/>
              </a:spcBef>
              <a:buClr>
                <a:srgbClr val="0085C3"/>
              </a:buClr>
              <a:buSzPct val="60000"/>
              <a:buFont typeface="Wingdings" charset="2"/>
              <a:buChar char=""/>
            </a:pPr>
            <a:r>
              <a:rPr lang="en-US" sz="1800" b="0" strike="noStrike" spc="-1">
                <a:solidFill>
                  <a:srgbClr val="000000"/>
                </a:solidFill>
                <a:latin typeface="Calibri"/>
                <a:ea typeface="Museo Sans For Dell"/>
              </a:rPr>
              <a:t>Build a tree-based hierarchical taxonomy (dendrogram) from a set of observations.</a:t>
            </a:r>
            <a:endParaRPr lang="en-US" sz="1800" b="0" strike="noStrike" spc="-1">
              <a:latin typeface="Arial"/>
            </a:endParaRPr>
          </a:p>
          <a:p>
            <a:pPr marL="343080" indent="-223920" algn="just">
              <a:lnSpc>
                <a:spcPct val="90000"/>
              </a:lnSpc>
              <a:spcBef>
                <a:spcPts val="1599"/>
              </a:spcBef>
              <a:buClr>
                <a:srgbClr val="0085C3"/>
              </a:buClr>
              <a:buSzPct val="60000"/>
              <a:buFont typeface="Wingdings" charset="2"/>
              <a:buChar char=""/>
            </a:pPr>
            <a:r>
              <a:rPr lang="en-US" sz="1800" b="0" strike="noStrike" spc="-1">
                <a:solidFill>
                  <a:srgbClr val="000000"/>
                </a:solidFill>
                <a:latin typeface="Calibri"/>
                <a:ea typeface="Museo Sans For Dell"/>
              </a:rPr>
              <a:t>Clustering obtained by cutting the dendrogram at a desired level: each connected component forms a cluster</a:t>
            </a:r>
            <a:endParaRPr lang="en-US" sz="1800" b="0" strike="noStrike" spc="-1">
              <a:latin typeface="Arial"/>
            </a:endParaRPr>
          </a:p>
          <a:p>
            <a:pPr algn="just">
              <a:lnSpc>
                <a:spcPct val="90000"/>
              </a:lnSpc>
              <a:spcBef>
                <a:spcPts val="1599"/>
              </a:spcBef>
            </a:pPr>
            <a:endParaRPr lang="en-US" sz="1800" b="0" strike="noStrike" spc="-1">
              <a:latin typeface="Arial"/>
            </a:endParaRPr>
          </a:p>
          <a:p>
            <a:pPr algn="just">
              <a:lnSpc>
                <a:spcPct val="90000"/>
              </a:lnSpc>
              <a:spcBef>
                <a:spcPts val="1599"/>
              </a:spcBef>
            </a:pPr>
            <a:endParaRPr lang="en-US" sz="1800" b="0" strike="noStrike" spc="-1">
              <a:latin typeface="Arial"/>
            </a:endParaRPr>
          </a:p>
          <a:p>
            <a:pPr algn="just">
              <a:lnSpc>
                <a:spcPct val="90000"/>
              </a:lnSpc>
              <a:spcBef>
                <a:spcPts val="1599"/>
              </a:spcBef>
            </a:pPr>
            <a:endParaRPr lang="en-US" sz="1800" b="0" strike="noStrike" spc="-1">
              <a:latin typeface="Arial"/>
            </a:endParaRPr>
          </a:p>
          <a:p>
            <a:pPr algn="just">
              <a:lnSpc>
                <a:spcPct val="90000"/>
              </a:lnSpc>
              <a:spcBef>
                <a:spcPts val="1599"/>
              </a:spcBef>
            </a:pPr>
            <a:endParaRPr lang="en-US" sz="1800" b="0" strike="noStrike" spc="-1">
              <a:latin typeface="Arial"/>
            </a:endParaRPr>
          </a:p>
        </p:txBody>
      </p:sp>
      <p:grpSp>
        <p:nvGrpSpPr>
          <p:cNvPr id="1342" name="Group 5"/>
          <p:cNvGrpSpPr/>
          <p:nvPr/>
        </p:nvGrpSpPr>
        <p:grpSpPr>
          <a:xfrm>
            <a:off x="5771880" y="1119240"/>
            <a:ext cx="3934800" cy="1985400"/>
            <a:chOff x="5771880" y="1119240"/>
            <a:chExt cx="3934800" cy="1985400"/>
          </a:xfrm>
        </p:grpSpPr>
        <p:grpSp>
          <p:nvGrpSpPr>
            <p:cNvPr id="1343" name="Group 6"/>
            <p:cNvGrpSpPr/>
            <p:nvPr/>
          </p:nvGrpSpPr>
          <p:grpSpPr>
            <a:xfrm>
              <a:off x="5910120" y="1119240"/>
              <a:ext cx="3727080" cy="1834200"/>
              <a:chOff x="5910120" y="1119240"/>
              <a:chExt cx="3727080" cy="1834200"/>
            </a:xfrm>
          </p:grpSpPr>
          <p:sp>
            <p:nvSpPr>
              <p:cNvPr id="1344" name="CustomShape 7"/>
              <p:cNvSpPr/>
              <p:nvPr/>
            </p:nvSpPr>
            <p:spPr>
              <a:xfrm>
                <a:off x="957024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45" name="CustomShape 8"/>
              <p:cNvSpPr/>
              <p:nvPr/>
            </p:nvSpPr>
            <p:spPr>
              <a:xfrm>
                <a:off x="906804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46" name="CustomShape 9"/>
              <p:cNvSpPr/>
              <p:nvPr/>
            </p:nvSpPr>
            <p:spPr>
              <a:xfrm>
                <a:off x="860148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47" name="CustomShape 10"/>
              <p:cNvSpPr/>
              <p:nvPr/>
            </p:nvSpPr>
            <p:spPr>
              <a:xfrm>
                <a:off x="817092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48" name="CustomShape 11"/>
              <p:cNvSpPr/>
              <p:nvPr/>
            </p:nvSpPr>
            <p:spPr>
              <a:xfrm>
                <a:off x="770436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49" name="CustomShape 12"/>
              <p:cNvSpPr/>
              <p:nvPr/>
            </p:nvSpPr>
            <p:spPr>
              <a:xfrm>
                <a:off x="723780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50" name="CustomShape 13"/>
              <p:cNvSpPr/>
              <p:nvPr/>
            </p:nvSpPr>
            <p:spPr>
              <a:xfrm>
                <a:off x="680724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51" name="CustomShape 14"/>
              <p:cNvSpPr/>
              <p:nvPr/>
            </p:nvSpPr>
            <p:spPr>
              <a:xfrm>
                <a:off x="634068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52" name="CustomShape 15"/>
              <p:cNvSpPr/>
              <p:nvPr/>
            </p:nvSpPr>
            <p:spPr>
              <a:xfrm>
                <a:off x="5910120" y="2900520"/>
                <a:ext cx="66960" cy="52920"/>
              </a:xfrm>
              <a:prstGeom prst="ellipse">
                <a:avLst/>
              </a:prstGeom>
              <a:solidFill>
                <a:srgbClr val="00E4A8"/>
              </a:solidFill>
              <a:ln w="12600">
                <a:solidFill>
                  <a:srgbClr val="000000"/>
                </a:solidFill>
                <a:round/>
              </a:ln>
            </p:spPr>
            <p:style>
              <a:lnRef idx="0">
                <a:scrgbClr r="0" g="0" b="0"/>
              </a:lnRef>
              <a:fillRef idx="0">
                <a:scrgbClr r="0" g="0" b="0"/>
              </a:fillRef>
              <a:effectRef idx="0">
                <a:scrgbClr r="0" g="0" b="0"/>
              </a:effectRef>
              <a:fontRef idx="minor"/>
            </p:style>
          </p:sp>
          <p:sp>
            <p:nvSpPr>
              <p:cNvPr id="1353" name="Line 16"/>
              <p:cNvSpPr/>
              <p:nvPr/>
            </p:nvSpPr>
            <p:spPr>
              <a:xfrm>
                <a:off x="5945040" y="2584440"/>
                <a:ext cx="43056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4" name="Line 17"/>
              <p:cNvSpPr/>
              <p:nvPr/>
            </p:nvSpPr>
            <p:spPr>
              <a:xfrm>
                <a:off x="6375600" y="2584440"/>
                <a:ext cx="360" cy="3441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5" name="Line 18"/>
              <p:cNvSpPr/>
              <p:nvPr/>
            </p:nvSpPr>
            <p:spPr>
              <a:xfrm>
                <a:off x="7273440" y="2584440"/>
                <a:ext cx="360" cy="3441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6" name="Line 19"/>
              <p:cNvSpPr/>
              <p:nvPr/>
            </p:nvSpPr>
            <p:spPr>
              <a:xfrm>
                <a:off x="7273440" y="2584440"/>
                <a:ext cx="46620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7" name="Line 20"/>
              <p:cNvSpPr/>
              <p:nvPr/>
            </p:nvSpPr>
            <p:spPr>
              <a:xfrm>
                <a:off x="7739640" y="2584440"/>
                <a:ext cx="360" cy="3441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8" name="Line 21"/>
              <p:cNvSpPr/>
              <p:nvPr/>
            </p:nvSpPr>
            <p:spPr>
              <a:xfrm>
                <a:off x="9102960" y="2612880"/>
                <a:ext cx="360" cy="31572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59" name="Line 22"/>
              <p:cNvSpPr/>
              <p:nvPr/>
            </p:nvSpPr>
            <p:spPr>
              <a:xfrm>
                <a:off x="9102960" y="2612880"/>
                <a:ext cx="50256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0" name="Line 23"/>
              <p:cNvSpPr/>
              <p:nvPr/>
            </p:nvSpPr>
            <p:spPr>
              <a:xfrm>
                <a:off x="9605520" y="2612880"/>
                <a:ext cx="360" cy="31572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1" name="Line 24"/>
              <p:cNvSpPr/>
              <p:nvPr/>
            </p:nvSpPr>
            <p:spPr>
              <a:xfrm>
                <a:off x="6160320" y="2297520"/>
                <a:ext cx="360" cy="28692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2" name="Line 25"/>
              <p:cNvSpPr/>
              <p:nvPr/>
            </p:nvSpPr>
            <p:spPr>
              <a:xfrm>
                <a:off x="6160320" y="2297520"/>
                <a:ext cx="68148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3" name="Line 26"/>
              <p:cNvSpPr/>
              <p:nvPr/>
            </p:nvSpPr>
            <p:spPr>
              <a:xfrm>
                <a:off x="6841800" y="2297520"/>
                <a:ext cx="360" cy="6310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4" name="Line 27"/>
              <p:cNvSpPr/>
              <p:nvPr/>
            </p:nvSpPr>
            <p:spPr>
              <a:xfrm>
                <a:off x="7452720" y="2297520"/>
                <a:ext cx="36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5" name="Line 28"/>
              <p:cNvSpPr/>
              <p:nvPr/>
            </p:nvSpPr>
            <p:spPr>
              <a:xfrm>
                <a:off x="7488720" y="2297520"/>
                <a:ext cx="360" cy="28692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6" name="Line 29"/>
              <p:cNvSpPr/>
              <p:nvPr/>
            </p:nvSpPr>
            <p:spPr>
              <a:xfrm>
                <a:off x="7524360" y="2297520"/>
                <a:ext cx="68184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7" name="Line 30"/>
              <p:cNvSpPr/>
              <p:nvPr/>
            </p:nvSpPr>
            <p:spPr>
              <a:xfrm>
                <a:off x="8206200" y="2297520"/>
                <a:ext cx="360" cy="6310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8" name="Line 31"/>
              <p:cNvSpPr/>
              <p:nvPr/>
            </p:nvSpPr>
            <p:spPr>
              <a:xfrm>
                <a:off x="7488720" y="2297520"/>
                <a:ext cx="7164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69" name="Line 32"/>
              <p:cNvSpPr/>
              <p:nvPr/>
            </p:nvSpPr>
            <p:spPr>
              <a:xfrm>
                <a:off x="7847280" y="1982160"/>
                <a:ext cx="360" cy="31572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0" name="Line 33"/>
              <p:cNvSpPr/>
              <p:nvPr/>
            </p:nvSpPr>
            <p:spPr>
              <a:xfrm flipV="1">
                <a:off x="8636400" y="1981800"/>
                <a:ext cx="360" cy="9468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1" name="Line 34"/>
              <p:cNvSpPr/>
              <p:nvPr/>
            </p:nvSpPr>
            <p:spPr>
              <a:xfrm>
                <a:off x="7847280" y="1982160"/>
                <a:ext cx="78948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2" name="Line 35"/>
              <p:cNvSpPr/>
              <p:nvPr/>
            </p:nvSpPr>
            <p:spPr>
              <a:xfrm>
                <a:off x="8242200" y="1664280"/>
                <a:ext cx="360" cy="315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3" name="Line 36"/>
              <p:cNvSpPr/>
              <p:nvPr/>
            </p:nvSpPr>
            <p:spPr>
              <a:xfrm flipV="1">
                <a:off x="9354240" y="1637280"/>
                <a:ext cx="360" cy="9756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4" name="Line 37"/>
              <p:cNvSpPr/>
              <p:nvPr/>
            </p:nvSpPr>
            <p:spPr>
              <a:xfrm flipH="1">
                <a:off x="8241840" y="1635120"/>
                <a:ext cx="111240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5" name="Line 38"/>
              <p:cNvSpPr/>
              <p:nvPr/>
            </p:nvSpPr>
            <p:spPr>
              <a:xfrm flipV="1">
                <a:off x="8242200" y="1635120"/>
                <a:ext cx="360" cy="864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6" name="Line 39"/>
              <p:cNvSpPr/>
              <p:nvPr/>
            </p:nvSpPr>
            <p:spPr>
              <a:xfrm>
                <a:off x="8780040" y="1291320"/>
                <a:ext cx="360" cy="3459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7" name="Line 40"/>
              <p:cNvSpPr/>
              <p:nvPr/>
            </p:nvSpPr>
            <p:spPr>
              <a:xfrm flipH="1">
                <a:off x="6555240" y="1291320"/>
                <a:ext cx="222480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8" name="Line 41"/>
              <p:cNvSpPr/>
              <p:nvPr/>
            </p:nvSpPr>
            <p:spPr>
              <a:xfrm flipV="1">
                <a:off x="6483240" y="1293120"/>
                <a:ext cx="360" cy="10044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79" name="Line 42"/>
              <p:cNvSpPr/>
              <p:nvPr/>
            </p:nvSpPr>
            <p:spPr>
              <a:xfrm>
                <a:off x="6734160" y="1291320"/>
                <a:ext cx="36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80" name="Line 43"/>
              <p:cNvSpPr/>
              <p:nvPr/>
            </p:nvSpPr>
            <p:spPr>
              <a:xfrm flipH="1">
                <a:off x="6483240" y="1291320"/>
                <a:ext cx="179280" cy="3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81" name="Line 44"/>
              <p:cNvSpPr/>
              <p:nvPr/>
            </p:nvSpPr>
            <p:spPr>
              <a:xfrm flipV="1">
                <a:off x="7632000" y="1119240"/>
                <a:ext cx="360" cy="1720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1382" name="Line 45"/>
              <p:cNvSpPr/>
              <p:nvPr/>
            </p:nvSpPr>
            <p:spPr>
              <a:xfrm>
                <a:off x="5945040" y="2584440"/>
                <a:ext cx="360" cy="344160"/>
              </a:xfrm>
              <a:prstGeom prst="line">
                <a:avLst/>
              </a:prstGeom>
              <a:ln w="12600">
                <a:solidFill>
                  <a:srgbClr val="000000"/>
                </a:solidFill>
                <a:round/>
              </a:ln>
            </p:spPr>
            <p:style>
              <a:lnRef idx="0">
                <a:scrgbClr r="0" g="0" b="0"/>
              </a:lnRef>
              <a:fillRef idx="0">
                <a:scrgbClr r="0" g="0" b="0"/>
              </a:fillRef>
              <a:effectRef idx="0">
                <a:scrgbClr r="0" g="0" b="0"/>
              </a:effectRef>
              <a:fontRef idx="minor"/>
            </p:style>
          </p:sp>
        </p:grpSp>
        <p:sp>
          <p:nvSpPr>
            <p:cNvPr id="1383" name="Line 46"/>
            <p:cNvSpPr/>
            <p:nvPr/>
          </p:nvSpPr>
          <p:spPr>
            <a:xfrm>
              <a:off x="6047640" y="2190960"/>
              <a:ext cx="3524400" cy="360"/>
            </a:xfrm>
            <a:prstGeom prst="line">
              <a:avLst/>
            </a:prstGeom>
            <a:ln w="9360" cap="rnd">
              <a:solidFill>
                <a:srgbClr val="FF0000"/>
              </a:solidFill>
              <a:custDash>
                <a:ds d="30500000" sp="9400000"/>
              </a:custDash>
              <a:miter/>
            </a:ln>
          </p:spPr>
          <p:style>
            <a:lnRef idx="0">
              <a:scrgbClr r="0" g="0" b="0"/>
            </a:lnRef>
            <a:fillRef idx="0">
              <a:scrgbClr r="0" g="0" b="0"/>
            </a:fillRef>
            <a:effectRef idx="0">
              <a:scrgbClr r="0" g="0" b="0"/>
            </a:effectRef>
            <a:fontRef idx="minor"/>
          </p:style>
        </p:sp>
        <p:sp>
          <p:nvSpPr>
            <p:cNvPr id="1384" name="CustomShape 47"/>
            <p:cNvSpPr/>
            <p:nvPr/>
          </p:nvSpPr>
          <p:spPr>
            <a:xfrm>
              <a:off x="5771880" y="2846880"/>
              <a:ext cx="1239120" cy="257760"/>
            </a:xfrm>
            <a:prstGeom prst="ellipse">
              <a:avLst/>
            </a:prstGeom>
            <a:noFill/>
            <a:ln w="38160">
              <a:solidFill>
                <a:srgbClr val="00A000"/>
              </a:solidFill>
              <a:miter/>
            </a:ln>
          </p:spPr>
          <p:style>
            <a:lnRef idx="0">
              <a:scrgbClr r="0" g="0" b="0"/>
            </a:lnRef>
            <a:fillRef idx="0">
              <a:scrgbClr r="0" g="0" b="0"/>
            </a:fillRef>
            <a:effectRef idx="0">
              <a:scrgbClr r="0" g="0" b="0"/>
            </a:effectRef>
            <a:fontRef idx="minor"/>
          </p:style>
        </p:sp>
        <p:sp>
          <p:nvSpPr>
            <p:cNvPr id="1385" name="CustomShape 48"/>
            <p:cNvSpPr/>
            <p:nvPr/>
          </p:nvSpPr>
          <p:spPr>
            <a:xfrm>
              <a:off x="7154280" y="2846880"/>
              <a:ext cx="1170000" cy="257760"/>
            </a:xfrm>
            <a:prstGeom prst="ellipse">
              <a:avLst/>
            </a:prstGeom>
            <a:noFill/>
            <a:ln w="38160">
              <a:solidFill>
                <a:srgbClr val="00A000"/>
              </a:solidFill>
              <a:miter/>
            </a:ln>
          </p:spPr>
          <p:style>
            <a:lnRef idx="0">
              <a:scrgbClr r="0" g="0" b="0"/>
            </a:lnRef>
            <a:fillRef idx="0">
              <a:scrgbClr r="0" g="0" b="0"/>
            </a:fillRef>
            <a:effectRef idx="0">
              <a:scrgbClr r="0" g="0" b="0"/>
            </a:effectRef>
            <a:fontRef idx="minor"/>
          </p:style>
        </p:sp>
        <p:sp>
          <p:nvSpPr>
            <p:cNvPr id="1386" name="CustomShape 49"/>
            <p:cNvSpPr/>
            <p:nvPr/>
          </p:nvSpPr>
          <p:spPr>
            <a:xfrm>
              <a:off x="8467200" y="2846880"/>
              <a:ext cx="340920" cy="225000"/>
            </a:xfrm>
            <a:prstGeom prst="ellipse">
              <a:avLst/>
            </a:prstGeom>
            <a:noFill/>
            <a:ln w="38160">
              <a:solidFill>
                <a:srgbClr val="00A000"/>
              </a:solidFill>
              <a:miter/>
            </a:ln>
          </p:spPr>
          <p:style>
            <a:lnRef idx="0">
              <a:scrgbClr r="0" g="0" b="0"/>
            </a:lnRef>
            <a:fillRef idx="0">
              <a:scrgbClr r="0" g="0" b="0"/>
            </a:fillRef>
            <a:effectRef idx="0">
              <a:scrgbClr r="0" g="0" b="0"/>
            </a:effectRef>
            <a:fontRef idx="minor"/>
          </p:style>
        </p:sp>
        <p:sp>
          <p:nvSpPr>
            <p:cNvPr id="1387" name="CustomShape 50"/>
            <p:cNvSpPr/>
            <p:nvPr/>
          </p:nvSpPr>
          <p:spPr>
            <a:xfrm>
              <a:off x="8951040" y="2846880"/>
              <a:ext cx="755640" cy="225000"/>
            </a:xfrm>
            <a:prstGeom prst="ellipse">
              <a:avLst/>
            </a:prstGeom>
            <a:noFill/>
            <a:ln w="38160">
              <a:solidFill>
                <a:srgbClr val="00A000"/>
              </a:solidFill>
              <a:miter/>
            </a:ln>
          </p:spPr>
          <p:style>
            <a:lnRef idx="0">
              <a:scrgbClr r="0" g="0" b="0"/>
            </a:lnRef>
            <a:fillRef idx="0">
              <a:scrgbClr r="0" g="0" b="0"/>
            </a:fillRef>
            <a:effectRef idx="0">
              <a:scrgbClr r="0" g="0" b="0"/>
            </a:effectRef>
            <a:fontRef idx="minor"/>
          </p:style>
        </p:sp>
      </p:grpSp>
      <p:grpSp>
        <p:nvGrpSpPr>
          <p:cNvPr id="1388" name="Group 51"/>
          <p:cNvGrpSpPr/>
          <p:nvPr/>
        </p:nvGrpSpPr>
        <p:grpSpPr>
          <a:xfrm>
            <a:off x="660600" y="3749040"/>
            <a:ext cx="2662560" cy="1650600"/>
            <a:chOff x="660600" y="3749040"/>
            <a:chExt cx="2662560" cy="1650600"/>
          </a:xfrm>
        </p:grpSpPr>
        <p:sp>
          <p:nvSpPr>
            <p:cNvPr id="1389" name="CustomShape 52"/>
            <p:cNvSpPr/>
            <p:nvPr/>
          </p:nvSpPr>
          <p:spPr>
            <a:xfrm>
              <a:off x="660600" y="4235760"/>
              <a:ext cx="2662200" cy="1163880"/>
            </a:xfrm>
            <a:prstGeom prst="roundRect">
              <a:avLst>
                <a:gd name="adj" fmla="val 16667"/>
              </a:avLst>
            </a:prstGeom>
            <a:solidFill>
              <a:srgbClr val="CCE9A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90000"/>
                </a:lnSpc>
              </a:pPr>
              <a:endParaRPr lang="en-US" sz="1800" b="0" strike="noStrike" spc="-1">
                <a:latin typeface="Arial"/>
              </a:endParaRPr>
            </a:p>
            <a:p>
              <a:pPr marL="285840" lvl="1" indent="-281160">
                <a:lnSpc>
                  <a:spcPct val="90000"/>
                </a:lnSpc>
                <a:buClr>
                  <a:srgbClr val="0085C3"/>
                </a:buClr>
                <a:buSzPct val="60000"/>
                <a:buFont typeface="Arial"/>
                <a:buChar char="•"/>
              </a:pPr>
              <a:r>
                <a:rPr lang="en-US" sz="1400" b="0" strike="noStrike" spc="-1">
                  <a:solidFill>
                    <a:srgbClr val="444444"/>
                  </a:solidFill>
                  <a:latin typeface="Calibri"/>
                  <a:ea typeface="DejaVu Sans"/>
                </a:rPr>
                <a:t>Start with each obs. being a single cluster</a:t>
              </a:r>
              <a:endParaRPr lang="en-US" sz="1400" b="0" strike="noStrike" spc="-1">
                <a:latin typeface="Arial"/>
              </a:endParaRPr>
            </a:p>
            <a:p>
              <a:pPr>
                <a:lnSpc>
                  <a:spcPct val="90000"/>
                </a:lnSpc>
              </a:pPr>
              <a:endParaRPr lang="en-US" sz="1400" b="0" strike="noStrike" spc="-1">
                <a:latin typeface="Arial"/>
              </a:endParaRPr>
            </a:p>
            <a:p>
              <a:pPr marL="285840" lvl="1" indent="-281160">
                <a:lnSpc>
                  <a:spcPct val="90000"/>
                </a:lnSpc>
                <a:buClr>
                  <a:srgbClr val="0085C3"/>
                </a:buClr>
                <a:buSzPct val="60000"/>
                <a:buFont typeface="Arial"/>
                <a:buChar char="•"/>
              </a:pPr>
              <a:r>
                <a:rPr lang="en-US" sz="1400" b="0" strike="noStrike" spc="-1">
                  <a:solidFill>
                    <a:srgbClr val="444444"/>
                  </a:solidFill>
                  <a:latin typeface="Calibri"/>
                  <a:ea typeface="DejaVu Sans"/>
                </a:rPr>
                <a:t>Eventually all observations belong to the same cluster</a:t>
              </a:r>
              <a:endParaRPr lang="en-US" sz="1400" b="0" strike="noStrike" spc="-1">
                <a:latin typeface="Arial"/>
              </a:endParaRPr>
            </a:p>
            <a:p>
              <a:pPr>
                <a:lnSpc>
                  <a:spcPct val="90000"/>
                </a:lnSpc>
              </a:pPr>
              <a:endParaRPr lang="en-US" sz="1400" b="0" strike="noStrike" spc="-1">
                <a:latin typeface="Arial"/>
              </a:endParaRPr>
            </a:p>
          </p:txBody>
        </p:sp>
        <p:sp>
          <p:nvSpPr>
            <p:cNvPr id="1390" name="CustomShape 53"/>
            <p:cNvSpPr/>
            <p:nvPr/>
          </p:nvSpPr>
          <p:spPr>
            <a:xfrm>
              <a:off x="698760" y="3749040"/>
              <a:ext cx="2624400" cy="48204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b="0" strike="noStrike" spc="-1">
                  <a:solidFill>
                    <a:srgbClr val="FFFFFF"/>
                  </a:solidFill>
                  <a:latin typeface="Calibri"/>
                  <a:ea typeface="DejaVu Sans"/>
                </a:rPr>
                <a:t>Agglomerative (bottom-up) </a:t>
              </a:r>
              <a:endParaRPr lang="en-US" sz="1400" b="0" strike="noStrike" spc="-1">
                <a:latin typeface="Arial"/>
              </a:endParaRPr>
            </a:p>
          </p:txBody>
        </p:sp>
      </p:grpSp>
      <p:pic>
        <p:nvPicPr>
          <p:cNvPr id="1391" name="Picture 11"/>
          <p:cNvPicPr/>
          <p:nvPr/>
        </p:nvPicPr>
        <p:blipFill>
          <a:blip r:embed="rId2"/>
          <a:stretch/>
        </p:blipFill>
        <p:spPr>
          <a:xfrm>
            <a:off x="3433320" y="3200400"/>
            <a:ext cx="3388320" cy="2262240"/>
          </a:xfrm>
          <a:prstGeom prst="rect">
            <a:avLst/>
          </a:prstGeom>
          <a:ln>
            <a:noFill/>
          </a:ln>
        </p:spPr>
      </p:pic>
      <p:grpSp>
        <p:nvGrpSpPr>
          <p:cNvPr id="1392" name="Group 54"/>
          <p:cNvGrpSpPr/>
          <p:nvPr/>
        </p:nvGrpSpPr>
        <p:grpSpPr>
          <a:xfrm>
            <a:off x="7008480" y="3677040"/>
            <a:ext cx="2662560" cy="1722600"/>
            <a:chOff x="7008480" y="3677040"/>
            <a:chExt cx="2662560" cy="1722600"/>
          </a:xfrm>
        </p:grpSpPr>
        <p:sp>
          <p:nvSpPr>
            <p:cNvPr id="1393" name="CustomShape 55"/>
            <p:cNvSpPr/>
            <p:nvPr/>
          </p:nvSpPr>
          <p:spPr>
            <a:xfrm>
              <a:off x="7008480" y="4185000"/>
              <a:ext cx="2662200" cy="1214640"/>
            </a:xfrm>
            <a:prstGeom prst="roundRect">
              <a:avLst>
                <a:gd name="adj" fmla="val 16667"/>
              </a:avLst>
            </a:prstGeom>
            <a:solidFill>
              <a:srgbClr val="CCE9A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90000"/>
                </a:lnSpc>
              </a:pPr>
              <a:endParaRPr lang="en-US" sz="1800" b="0" strike="noStrike" spc="-1">
                <a:latin typeface="Arial"/>
              </a:endParaRPr>
            </a:p>
            <a:p>
              <a:pPr marL="285840" lvl="1" indent="-281160">
                <a:lnSpc>
                  <a:spcPct val="90000"/>
                </a:lnSpc>
                <a:buClr>
                  <a:srgbClr val="0085C3"/>
                </a:buClr>
                <a:buSzPct val="60000"/>
                <a:buFont typeface="Arial"/>
                <a:buChar char="•"/>
              </a:pPr>
              <a:r>
                <a:rPr lang="en-US" sz="1400" b="0" strike="noStrike" spc="-1">
                  <a:solidFill>
                    <a:srgbClr val="444444"/>
                  </a:solidFill>
                  <a:latin typeface="Calibri"/>
                  <a:ea typeface="DejaVu Sans"/>
                </a:rPr>
                <a:t>Start with all obs. belonging to the same cluster</a:t>
              </a:r>
              <a:endParaRPr lang="en-US" sz="1400" b="0" strike="noStrike" spc="-1">
                <a:latin typeface="Arial"/>
              </a:endParaRPr>
            </a:p>
            <a:p>
              <a:pPr>
                <a:lnSpc>
                  <a:spcPct val="90000"/>
                </a:lnSpc>
              </a:pPr>
              <a:endParaRPr lang="en-US" sz="1400" b="0" strike="noStrike" spc="-1">
                <a:latin typeface="Arial"/>
              </a:endParaRPr>
            </a:p>
            <a:p>
              <a:pPr marL="285840" lvl="1" indent="-281160">
                <a:lnSpc>
                  <a:spcPct val="90000"/>
                </a:lnSpc>
                <a:buClr>
                  <a:srgbClr val="0085C3"/>
                </a:buClr>
                <a:buSzPct val="60000"/>
                <a:buFont typeface="Arial"/>
                <a:buChar char="•"/>
              </a:pPr>
              <a:r>
                <a:rPr lang="en-US" sz="1400" b="0" strike="noStrike" spc="-1">
                  <a:solidFill>
                    <a:srgbClr val="444444"/>
                  </a:solidFill>
                  <a:latin typeface="Calibri"/>
                  <a:ea typeface="DejaVu Sans"/>
                </a:rPr>
                <a:t>Eventually each node forms a cluster on its own.</a:t>
              </a:r>
              <a:endParaRPr lang="en-US" sz="1400" b="0" strike="noStrike" spc="-1">
                <a:latin typeface="Arial"/>
              </a:endParaRPr>
            </a:p>
            <a:p>
              <a:pPr>
                <a:lnSpc>
                  <a:spcPct val="90000"/>
                </a:lnSpc>
              </a:pPr>
              <a:endParaRPr lang="en-US" sz="1400" b="0" strike="noStrike" spc="-1">
                <a:latin typeface="Arial"/>
              </a:endParaRPr>
            </a:p>
          </p:txBody>
        </p:sp>
        <p:sp>
          <p:nvSpPr>
            <p:cNvPr id="1394" name="CustomShape 56"/>
            <p:cNvSpPr/>
            <p:nvPr/>
          </p:nvSpPr>
          <p:spPr>
            <a:xfrm>
              <a:off x="7046640" y="3677040"/>
              <a:ext cx="2624400" cy="503280"/>
            </a:xfrm>
            <a:prstGeom prst="roundRect">
              <a:avLst>
                <a:gd name="adj"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b="0" strike="noStrike" spc="-1">
                  <a:solidFill>
                    <a:srgbClr val="FFFFFF"/>
                  </a:solidFill>
                  <a:latin typeface="Calibri"/>
                  <a:ea typeface="DejaVu Sans"/>
                </a:rPr>
                <a:t>Divisive (top-down)  </a:t>
              </a:r>
              <a:endParaRPr lang="en-US" sz="14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Hierarchical Clustering in R</a:t>
            </a:r>
            <a:endParaRPr lang="en-US" sz="2800" b="0" strike="noStrike" spc="-1">
              <a:latin typeface="Arial"/>
            </a:endParaRPr>
          </a:p>
        </p:txBody>
      </p:sp>
      <p:sp>
        <p:nvSpPr>
          <p:cNvPr id="1396"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397"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398" name="Content Placeholder 3"/>
          <p:cNvPicPr/>
          <p:nvPr/>
        </p:nvPicPr>
        <p:blipFill>
          <a:blip r:embed="rId2"/>
          <a:stretch/>
        </p:blipFill>
        <p:spPr>
          <a:xfrm>
            <a:off x="413280" y="1371240"/>
            <a:ext cx="4214520" cy="926640"/>
          </a:xfrm>
          <a:prstGeom prst="rect">
            <a:avLst/>
          </a:prstGeom>
          <a:ln w="9360">
            <a:noFill/>
          </a:ln>
        </p:spPr>
      </p:pic>
      <p:pic>
        <p:nvPicPr>
          <p:cNvPr id="1399" name="Picture 5"/>
          <p:cNvPicPr/>
          <p:nvPr/>
        </p:nvPicPr>
        <p:blipFill>
          <a:blip r:embed="rId3"/>
          <a:stretch/>
        </p:blipFill>
        <p:spPr>
          <a:xfrm>
            <a:off x="4871880" y="1371600"/>
            <a:ext cx="4356360" cy="909720"/>
          </a:xfrm>
          <a:prstGeom prst="rect">
            <a:avLst/>
          </a:prstGeom>
          <a:ln>
            <a:noFill/>
          </a:ln>
        </p:spPr>
      </p:pic>
      <p:pic>
        <p:nvPicPr>
          <p:cNvPr id="1400" name="Picture 6"/>
          <p:cNvPicPr/>
          <p:nvPr/>
        </p:nvPicPr>
        <p:blipFill>
          <a:blip r:embed="rId4"/>
          <a:stretch/>
        </p:blipFill>
        <p:spPr>
          <a:xfrm>
            <a:off x="548640" y="2234160"/>
            <a:ext cx="8316720" cy="3301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Time Series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Time Series</a:t>
            </a:r>
            <a:endParaRPr lang="en-US" sz="2800" b="0" strike="noStrike" spc="-1">
              <a:latin typeface="Arial"/>
            </a:endParaRPr>
          </a:p>
        </p:txBody>
      </p:sp>
      <p:sp>
        <p:nvSpPr>
          <p:cNvPr id="1403"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04"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05"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A time series is a series of data points indexed (or listed or graphed) in time order. Most commonly, a time series is a sequence taken at successive equally spaced points in time.</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Time series are very frequently plotted via line charts.</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Time series are used in statistics, signal processing, pattern recognition, econometrics, mathematical finance, weather forecasting, earthquake prediction, electroencephalography, control engineering, astronomy, communications engineering, and largely in any domain of applied science and engineering which involves temporal measurements.</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Time series analysis comprises methods for analyzing time series data in order to extract meaningful statistics and other characteristics of the data.</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Time series forecasting is the use of a model to predict future values based on previously observed values. </a:t>
            </a:r>
            <a:endParaRPr lang="en-US" sz="1800" b="0" strike="noStrike" spc="-1">
              <a:latin typeface="Arial"/>
            </a:endParaRPr>
          </a:p>
          <a:p>
            <a:pPr algn="just">
              <a:lnSpc>
                <a:spcPct val="100000"/>
              </a:lnSpc>
              <a:spcBef>
                <a:spcPts val="1168"/>
              </a:spcBef>
              <a:spcAft>
                <a:spcPts val="567"/>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Reading Time Series</a:t>
            </a:r>
            <a:endParaRPr lang="en-US" sz="2800" b="0" strike="noStrike" spc="-1">
              <a:latin typeface="Arial"/>
            </a:endParaRPr>
          </a:p>
        </p:txBody>
      </p:sp>
      <p:sp>
        <p:nvSpPr>
          <p:cNvPr id="1407"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08"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09"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We can specify the number of times that data was collected per year by using the ‘frequency’ parameter in the ts() function. </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For monthly time series data, you set frequency=12, while for quarterly time series data, you set frequency=4. </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We can also specify the ﬁrst year that the data was collected, and the ﬁrst interval in that year by using the ‘start’ parameter in the ts() function.</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1" strike="noStrike" spc="-1">
                <a:solidFill>
                  <a:srgbClr val="000000"/>
                </a:solidFill>
                <a:latin typeface="Calibri"/>
                <a:ea typeface="Calibri"/>
              </a:rPr>
              <a:t>birthstimeseries &lt;- ts(births, frequency=12, start=c(1946,1))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Decomposing Time Series</a:t>
            </a:r>
            <a:endParaRPr lang="en-US" sz="2800" b="0" strike="noStrike" spc="-1">
              <a:latin typeface="Arial"/>
            </a:endParaRPr>
          </a:p>
        </p:txBody>
      </p:sp>
      <p:sp>
        <p:nvSpPr>
          <p:cNvPr id="1411"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12"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13"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Decomposing a time series means separating it into its constituent components, which are usually a trend component and an irregular component, and if it is a seasonal time series, a seasonal component.</a:t>
            </a:r>
            <a:endParaRPr lang="en-US" sz="1800" b="0" strike="noStrike" spc="-1">
              <a:latin typeface="Arial"/>
            </a:endParaRPr>
          </a:p>
          <a:p>
            <a:pPr algn="just">
              <a:lnSpc>
                <a:spcPct val="100000"/>
              </a:lnSpc>
              <a:spcBef>
                <a:spcPts val="1168"/>
              </a:spcBef>
              <a:spcAft>
                <a:spcPts val="567"/>
              </a:spcAft>
            </a:pPr>
            <a:r>
              <a:rPr lang="en-US" sz="2000" b="1" strike="noStrike" spc="-1">
                <a:solidFill>
                  <a:srgbClr val="000000"/>
                </a:solidFill>
                <a:latin typeface="Calibri"/>
                <a:ea typeface="Calibri"/>
              </a:rPr>
              <a:t>Decomposing Non-Seasonal Data</a:t>
            </a:r>
            <a:endParaRPr lang="en-US" sz="20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A non-seasonal time series consists of a trend component and an irregular component. Decomposing the time series involves trying to separate the time series into these components, that is, estimating the trend component and the irregular component.</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To estimate the trend component of a non-seasonal time series that can be described using an additive model, it is common to use a smoothing method, such as calculating the simple moving average of the time series.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Decomposing Time Series</a:t>
            </a:r>
            <a:endParaRPr lang="en-US" sz="2800" b="0" strike="noStrike" spc="-1">
              <a:latin typeface="Arial"/>
            </a:endParaRPr>
          </a:p>
        </p:txBody>
      </p:sp>
      <p:sp>
        <p:nvSpPr>
          <p:cNvPr id="1415"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16"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17"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just">
              <a:lnSpc>
                <a:spcPct val="100000"/>
              </a:lnSpc>
              <a:spcBef>
                <a:spcPts val="1168"/>
              </a:spcBef>
              <a:spcAft>
                <a:spcPts val="567"/>
              </a:spcAft>
            </a:pPr>
            <a:r>
              <a:rPr lang="en-US" sz="2000" b="1" strike="noStrike" spc="-1">
                <a:solidFill>
                  <a:srgbClr val="000000"/>
                </a:solidFill>
                <a:latin typeface="Calibri"/>
                <a:ea typeface="Calibri"/>
              </a:rPr>
              <a:t>SMA() function</a:t>
            </a:r>
            <a:endParaRPr lang="en-US" sz="20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We can use the “SMA()” function to smooth time series data.</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To use the SMA() function, you need to specify  the order (span) of the simple moving average, using the parameter“n”. </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We can try to estimate the trend component of this time series by smoothing using a simple moving average. </a:t>
            </a:r>
            <a:endParaRPr lang="en-US" sz="1800" b="0" strike="noStrike" spc="-1">
              <a:latin typeface="Arial"/>
            </a:endParaRPr>
          </a:p>
          <a:p>
            <a:pPr marL="216000" indent="-215640" algn="just">
              <a:lnSpc>
                <a:spcPct val="100000"/>
              </a:lnSpc>
              <a:spcBef>
                <a:spcPts val="1168"/>
              </a:spcBef>
              <a:spcAft>
                <a:spcPts val="567"/>
              </a:spcAft>
              <a:buClr>
                <a:srgbClr val="000000"/>
              </a:buClr>
              <a:buFont typeface="Symbol"/>
              <a:buChar char=""/>
            </a:pPr>
            <a:r>
              <a:rPr lang="en-US" sz="1800" b="0" strike="noStrike" spc="-1">
                <a:solidFill>
                  <a:srgbClr val="000000"/>
                </a:solidFill>
                <a:latin typeface="Calibri"/>
                <a:ea typeface="Calibri"/>
              </a:rPr>
              <a:t>To estimate the trend component more accurately, we might want to try smoothing the data with a simple moving average of a higher order. This takes a little bit of trial-and-error, to ﬁnd the right amount of smoothing</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How is Big Data used?...contd</a:t>
            </a:r>
            <a:endParaRPr lang="en-US" sz="2800" b="0" strike="noStrike" spc="-1">
              <a:latin typeface="Arial"/>
            </a:endParaRPr>
          </a:p>
        </p:txBody>
      </p:sp>
      <p:sp>
        <p:nvSpPr>
          <p:cNvPr id="644" name="CustomShape 2"/>
          <p:cNvSpPr/>
          <p:nvPr/>
        </p:nvSpPr>
        <p:spPr>
          <a:xfrm>
            <a:off x="546120" y="1346760"/>
            <a:ext cx="8114400" cy="348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Aft>
                <a:spcPts val="400"/>
              </a:spcAft>
            </a:pPr>
            <a:r>
              <a:rPr lang="en-US" sz="2400" b="1" strike="noStrike" spc="-1">
                <a:solidFill>
                  <a:srgbClr val="0096D6"/>
                </a:solidFill>
                <a:latin typeface="Calibri"/>
                <a:ea typeface="DejaVu Sans"/>
              </a:rPr>
              <a:t>Reports (E.g. Tracking business performance)</a:t>
            </a:r>
            <a:endParaRPr lang="en-US" sz="2400" b="0" strike="noStrike" spc="-1">
              <a:latin typeface="Arial"/>
            </a:endParaRPr>
          </a:p>
          <a:p>
            <a:pPr>
              <a:lnSpc>
                <a:spcPct val="100000"/>
              </a:lnSpc>
              <a:spcAft>
                <a:spcPts val="400"/>
              </a:spcAft>
            </a:pPr>
            <a:r>
              <a:rPr lang="en-US" sz="2400" b="1" strike="noStrike" spc="-1">
                <a:solidFill>
                  <a:srgbClr val="0096D6"/>
                </a:solidFill>
                <a:latin typeface="Calibri"/>
                <a:ea typeface="DejaVu Sans"/>
              </a:rPr>
              <a:t>Diagnosis</a:t>
            </a:r>
            <a:endParaRPr lang="en-US" sz="24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Why is user engagement dropping</a:t>
            </a:r>
            <a:endParaRPr lang="en-US" sz="20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Why is system slow</a:t>
            </a:r>
            <a:endParaRPr lang="en-US" sz="20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Detect viruses, spam, worms etc.</a:t>
            </a:r>
            <a:endParaRPr lang="en-US" sz="2000" b="0" strike="noStrike" spc="-1">
              <a:latin typeface="Arial"/>
            </a:endParaRPr>
          </a:p>
          <a:p>
            <a:pPr>
              <a:lnSpc>
                <a:spcPct val="100000"/>
              </a:lnSpc>
              <a:spcAft>
                <a:spcPts val="400"/>
              </a:spcAft>
            </a:pPr>
            <a:r>
              <a:rPr lang="en-US" sz="2400" b="1" strike="noStrike" spc="-1">
                <a:solidFill>
                  <a:srgbClr val="0096D6"/>
                </a:solidFill>
                <a:latin typeface="Calibri"/>
                <a:ea typeface="DejaVu Sans"/>
              </a:rPr>
              <a:t>Decision </a:t>
            </a:r>
            <a:endParaRPr lang="en-US" sz="24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Decide what features to add</a:t>
            </a:r>
            <a:endParaRPr lang="en-US" sz="20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Decide what ads to show</a:t>
            </a:r>
            <a:endParaRPr lang="en-US" sz="2000" b="0" strike="noStrike" spc="-1">
              <a:latin typeface="Arial"/>
            </a:endParaRPr>
          </a:p>
          <a:p>
            <a:pPr marL="285840" lvl="1" indent="-280440">
              <a:lnSpc>
                <a:spcPct val="100000"/>
              </a:lnSpc>
              <a:spcAft>
                <a:spcPts val="400"/>
              </a:spcAft>
              <a:buClr>
                <a:srgbClr val="000000"/>
              </a:buClr>
              <a:buFont typeface="Arial"/>
              <a:buChar char="•"/>
            </a:pPr>
            <a:r>
              <a:rPr lang="en-US" sz="2000" b="0" strike="noStrike" spc="-1">
                <a:solidFill>
                  <a:srgbClr val="000000"/>
                </a:solidFill>
                <a:latin typeface="Calibri"/>
                <a:ea typeface="DejaVu Sans"/>
              </a:rPr>
              <a:t>Block viruses, worms and spam</a:t>
            </a:r>
            <a:endParaRPr lang="en-US" sz="2000" b="0" strike="noStrike" spc="-1">
              <a:latin typeface="Arial"/>
            </a:endParaRPr>
          </a:p>
        </p:txBody>
      </p:sp>
      <p:sp>
        <p:nvSpPr>
          <p:cNvPr id="645" name="Line 3"/>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46" name="Line 4"/>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Decomposing Seasonal Data</a:t>
            </a:r>
            <a:endParaRPr lang="en-US" sz="2800" b="0" strike="noStrike" spc="-1">
              <a:latin typeface="Arial"/>
            </a:endParaRPr>
          </a:p>
        </p:txBody>
      </p:sp>
      <p:sp>
        <p:nvSpPr>
          <p:cNvPr id="1419"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20"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21"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A seasonal time series consists of a trend component, a seasonal component and an irregular component.</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Decomposing the time series means separating the time series into these three components: that is, estimating these three components.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To estimate the trend component and seasonal component of a seasonal time series that can be described using an additive model, we can use the “decompose()” function in R.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This function estimates the trend, seasonal, and irregular components of a time series that can be described using an additive model. </a:t>
            </a:r>
            <a:endParaRPr lang="en-US" sz="1800" b="0" strike="noStrike" spc="-1">
              <a:latin typeface="Arial"/>
            </a:endParaRPr>
          </a:p>
          <a:p>
            <a:pPr algn="just">
              <a:lnSpc>
                <a:spcPct val="100000"/>
              </a:lnSpc>
              <a:spcBef>
                <a:spcPts val="884"/>
              </a:spcBef>
              <a:spcAft>
                <a:spcPts val="283"/>
              </a:spcAft>
            </a:pPr>
            <a:r>
              <a:rPr lang="en-US" sz="2000" b="1" strike="noStrike" spc="-1">
                <a:solidFill>
                  <a:srgbClr val="000000"/>
                </a:solidFill>
                <a:latin typeface="Calibri"/>
                <a:ea typeface="Calibri"/>
              </a:rPr>
              <a:t>Seasonally Adjusting</a:t>
            </a:r>
            <a:endParaRPr lang="en-US" sz="20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A seasonal time series that can be described using an additive model, we can seasonally adjust the time series by estimating the seasonal component, and subtracting the estimated seasonal component from the original time series.</a:t>
            </a:r>
            <a:endParaRPr lang="en-US" sz="1800" b="0" strike="noStrike" spc="-1">
              <a:latin typeface="Arial"/>
            </a:endParaRPr>
          </a:p>
          <a:p>
            <a:pPr algn="just">
              <a:lnSpc>
                <a:spcPct val="100000"/>
              </a:lnSpc>
              <a:spcBef>
                <a:spcPts val="884"/>
              </a:spcBef>
              <a:spcAft>
                <a:spcPts val="283"/>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Simple Exponential Smoothing</a:t>
            </a:r>
            <a:endParaRPr lang="en-US" sz="2800" b="0" strike="noStrike" spc="-1">
              <a:latin typeface="Arial"/>
            </a:endParaRPr>
          </a:p>
        </p:txBody>
      </p:sp>
      <p:sp>
        <p:nvSpPr>
          <p:cNvPr id="1423"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24"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25"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If we have a time series that can be described using an additive model with constant level and no seasonality,you can use simple exponential smoothing to make short-term forecasts.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The simple exponential smoothing method provides a way of estimating the level at the current time point.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Smoothing is controlled by the parameter alpha; for the estimate of the level at the current time point. The value of alpha; lies between 0 and 1.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Values of alpha that are close to 0 mean that little weight is placed on the most recent observations when making forecasts of future values.</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To make forecasts using simple exponential smoothing in R, we can ﬁt a simple exponential smoothing predictive model using the “HoltWinters()” function in R.</a:t>
            </a:r>
            <a:endParaRPr lang="en-US" sz="1800" b="0" strike="noStrike" spc="-1">
              <a:latin typeface="Arial"/>
            </a:endParaRPr>
          </a:p>
          <a:p>
            <a:pPr algn="just">
              <a:lnSpc>
                <a:spcPct val="100000"/>
              </a:lnSpc>
              <a:spcBef>
                <a:spcPts val="884"/>
              </a:spcBef>
              <a:spcAft>
                <a:spcPts val="283"/>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Simple Exponential Smoothing</a:t>
            </a:r>
            <a:endParaRPr lang="en-US" sz="2800" b="0" strike="noStrike" spc="-1">
              <a:latin typeface="Arial"/>
            </a:endParaRPr>
          </a:p>
        </p:txBody>
      </p:sp>
      <p:sp>
        <p:nvSpPr>
          <p:cNvPr id="1427"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28"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29"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To use HoltWinters() for simple exponential smoothing, we need to set the parameters beta=FALSE and gamma=FALSE in the HoltWinters() function (the beta and gamma parameters are used for Holt’s exponential smoothing, or Holt-Winters exponential smoothing).</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The HoltWinters() function returns a list variable, that contains several named elements.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As a measure of the accuracy of the forecasts, we can calculate the sum of squared errors for the in-sample forecast errors, that is, the forecast errors for the time period covered by our original time series.</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The sum-of squared-errors is stored in a named element of the list variable called “SSE”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800" b="1" strike="noStrike" spc="-1">
                <a:solidFill>
                  <a:srgbClr val="000000"/>
                </a:solidFill>
                <a:latin typeface="Arial"/>
                <a:ea typeface="DejaVu Sans"/>
              </a:rPr>
              <a:t>Simple Exponential Smoothing</a:t>
            </a:r>
            <a:endParaRPr lang="en-US" sz="2800" b="0" strike="noStrike" spc="-1">
              <a:latin typeface="Arial"/>
            </a:endParaRPr>
          </a:p>
        </p:txBody>
      </p:sp>
      <p:sp>
        <p:nvSpPr>
          <p:cNvPr id="1431" name="Line 2"/>
          <p:cNvSpPr/>
          <p:nvPr/>
        </p:nvSpPr>
        <p:spPr>
          <a:xfrm>
            <a:off x="548640" y="100584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432" name="Line 3"/>
          <p:cNvSpPr/>
          <p:nvPr/>
        </p:nvSpPr>
        <p:spPr>
          <a:xfrm flipH="1">
            <a:off x="0" y="100584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433" name="CustomShape 4"/>
          <p:cNvSpPr/>
          <p:nvPr/>
        </p:nvSpPr>
        <p:spPr>
          <a:xfrm>
            <a:off x="550080" y="1087920"/>
            <a:ext cx="8867880" cy="5057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If we have a time series that can be described using an additive model with constant level and no seasonality,you can use simple exponential smoothing to make short-term forecasts.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The simple exponential smoothing method provides a way of estimating the level at the current time point.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Smoothing is controlled by the parameter alpha; for the estimate of the level at the current time point. The value of alpha; lies between 0 and 1. </a:t>
            </a:r>
            <a:endParaRPr lang="en-US" sz="1800" b="0" strike="noStrike" spc="-1">
              <a:latin typeface="Arial"/>
            </a:endParaRPr>
          </a:p>
          <a:p>
            <a:pPr marL="216000" indent="-215640" algn="just">
              <a:lnSpc>
                <a:spcPct val="100000"/>
              </a:lnSpc>
              <a:spcBef>
                <a:spcPts val="884"/>
              </a:spcBef>
              <a:spcAft>
                <a:spcPts val="283"/>
              </a:spcAft>
              <a:buClr>
                <a:srgbClr val="000000"/>
              </a:buClr>
              <a:buFont typeface="Symbol"/>
              <a:buChar char=""/>
            </a:pPr>
            <a:r>
              <a:rPr lang="en-US" sz="1800" b="0" strike="noStrike" spc="-1">
                <a:solidFill>
                  <a:srgbClr val="000000"/>
                </a:solidFill>
                <a:latin typeface="Calibri"/>
                <a:ea typeface="Calibri"/>
              </a:rPr>
              <a:t>Values of alpha that are close to 0 mean that little weight is placed on the most recent observations when making forecasts of future values.</a:t>
            </a:r>
            <a:endParaRPr lang="en-US" sz="1800" b="0" strike="noStrike" spc="-1">
              <a:latin typeface="Arial"/>
            </a:endParaRPr>
          </a:p>
          <a:p>
            <a:pPr algn="just">
              <a:lnSpc>
                <a:spcPct val="100000"/>
              </a:lnSpc>
              <a:spcBef>
                <a:spcPts val="884"/>
              </a:spcBef>
              <a:spcAft>
                <a:spcPts val="283"/>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smtClean="0"/>
              <a:t>Classification Models</a:t>
            </a:r>
            <a:endParaRPr lang="en-US" sz="5400" dirty="0"/>
          </a:p>
        </p:txBody>
      </p:sp>
    </p:spTree>
    <p:extLst>
      <p:ext uri="{BB962C8B-B14F-4D97-AF65-F5344CB8AC3E}">
        <p14:creationId xmlns:p14="http://schemas.microsoft.com/office/powerpoint/2010/main" xmlns="" val="577054676"/>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Examples</a:t>
            </a:r>
            <a:endParaRPr lang="en-US" dirty="0"/>
          </a:p>
        </p:txBody>
      </p:sp>
      <p:sp>
        <p:nvSpPr>
          <p:cNvPr id="3" name="Content Placeholder 2"/>
          <p:cNvSpPr>
            <a:spLocks noGrp="1"/>
          </p:cNvSpPr>
          <p:nvPr>
            <p:ph sz="half" idx="1"/>
          </p:nvPr>
        </p:nvSpPr>
        <p:spPr>
          <a:xfrm>
            <a:off x="493530" y="1083706"/>
            <a:ext cx="9072563" cy="3617089"/>
          </a:xfrm>
        </p:spPr>
        <p:txBody>
          <a:bodyPr>
            <a:normAutofit fontScale="92500" lnSpcReduction="10000"/>
          </a:bodyPr>
          <a:lstStyle/>
          <a:p>
            <a:r>
              <a:rPr lang="en-US" altLang="en-US" sz="2400" dirty="0">
                <a:solidFill>
                  <a:schemeClr val="tx1"/>
                </a:solidFill>
              </a:rPr>
              <a:t>An emergency room </a:t>
            </a:r>
            <a:r>
              <a:rPr lang="en-US" altLang="en-US" sz="2400" dirty="0" smtClean="0">
                <a:solidFill>
                  <a:schemeClr val="tx1"/>
                </a:solidFill>
              </a:rPr>
              <a:t>measures a patient’s vital signs such as blood </a:t>
            </a:r>
            <a:r>
              <a:rPr lang="en-US" altLang="en-US" sz="2400" dirty="0">
                <a:solidFill>
                  <a:schemeClr val="tx1"/>
                </a:solidFill>
              </a:rPr>
              <a:t>pressure, </a:t>
            </a:r>
            <a:r>
              <a:rPr lang="en-US" altLang="en-US" sz="2400" dirty="0" smtClean="0">
                <a:solidFill>
                  <a:schemeClr val="tx1"/>
                </a:solidFill>
              </a:rPr>
              <a:t>respiratory rate, pulse, etc.)</a:t>
            </a:r>
          </a:p>
          <a:p>
            <a:pPr lvl="1"/>
            <a:r>
              <a:rPr lang="en-US" altLang="en-US" sz="2000" dirty="0" smtClean="0">
                <a:solidFill>
                  <a:schemeClr val="tx1"/>
                </a:solidFill>
              </a:rPr>
              <a:t>Problem</a:t>
            </a:r>
            <a:r>
              <a:rPr lang="en-US" altLang="en-US" sz="2000" dirty="0">
                <a:solidFill>
                  <a:schemeClr val="tx1"/>
                </a:solidFill>
              </a:rPr>
              <a:t>: to predict high-risk patients and discriminate them from low-risk </a:t>
            </a:r>
            <a:r>
              <a:rPr lang="en-US" altLang="en-US" sz="2000" dirty="0" smtClean="0">
                <a:solidFill>
                  <a:schemeClr val="tx1"/>
                </a:solidFill>
              </a:rPr>
              <a:t>patients</a:t>
            </a:r>
            <a:r>
              <a:rPr lang="en-US" altLang="en-US" sz="2000" dirty="0">
                <a:solidFill>
                  <a:schemeClr val="tx1"/>
                </a:solidFill>
              </a:rPr>
              <a:t> </a:t>
            </a:r>
            <a:r>
              <a:rPr lang="en-US" altLang="en-US" sz="2000" dirty="0" smtClean="0">
                <a:solidFill>
                  <a:schemeClr val="tx1"/>
                </a:solidFill>
              </a:rPr>
              <a:t>which can help to put a patient to ICU.</a:t>
            </a:r>
            <a:endParaRPr lang="en-US" altLang="en-US" sz="1600" dirty="0" smtClean="0">
              <a:solidFill>
                <a:schemeClr val="tx1"/>
              </a:solidFill>
            </a:endParaRPr>
          </a:p>
          <a:p>
            <a:r>
              <a:rPr lang="en-US" altLang="zh-CN" sz="2600" dirty="0">
                <a:solidFill>
                  <a:schemeClr val="tx1"/>
                </a:solidFill>
                <a:ea typeface="SimSun" panose="02010600030101010101" pitchFamily="2" charset="-122"/>
              </a:rPr>
              <a:t>A </a:t>
            </a:r>
            <a:r>
              <a:rPr lang="en-US" altLang="zh-CN" sz="2600" dirty="0" smtClean="0">
                <a:solidFill>
                  <a:schemeClr val="tx1"/>
                </a:solidFill>
                <a:ea typeface="SimSun" panose="02010600030101010101" pitchFamily="2" charset="-122"/>
              </a:rPr>
              <a:t>financial credit can be approved to only financial worthy customers. </a:t>
            </a:r>
            <a:endParaRPr lang="en-US" altLang="zh-CN" sz="2200" dirty="0">
              <a:solidFill>
                <a:schemeClr val="tx1"/>
              </a:solidFill>
              <a:ea typeface="SimSun" panose="02010600030101010101" pitchFamily="2" charset="-122"/>
            </a:endParaRPr>
          </a:p>
          <a:p>
            <a:pPr lvl="1"/>
            <a:r>
              <a:rPr lang="en-US" altLang="zh-CN" sz="2000" dirty="0">
                <a:solidFill>
                  <a:schemeClr val="tx1"/>
                </a:solidFill>
                <a:ea typeface="SimSun" panose="02010600030101010101" pitchFamily="2" charset="-122"/>
              </a:rPr>
              <a:t>Problem: to decide whether an application should </a:t>
            </a:r>
            <a:r>
              <a:rPr lang="en-US" altLang="zh-CN" sz="2000" dirty="0" smtClean="0">
                <a:solidFill>
                  <a:schemeClr val="tx1"/>
                </a:solidFill>
                <a:ea typeface="SimSun" panose="02010600030101010101" pitchFamily="2" charset="-122"/>
              </a:rPr>
              <a:t>approved or not based on data such as age, job profession, earning capacity, previous barrowing history etc.</a:t>
            </a:r>
          </a:p>
          <a:p>
            <a:r>
              <a:rPr lang="en-US" sz="2400" dirty="0" smtClean="0">
                <a:solidFill>
                  <a:schemeClr val="tx1"/>
                </a:solidFill>
                <a:ea typeface="SimSun" panose="02010600030101010101" pitchFamily="2" charset="-122"/>
              </a:rPr>
              <a:t>Advertisers get $$ for display ads only if users click them.   </a:t>
            </a:r>
          </a:p>
          <a:p>
            <a:pPr lvl="1"/>
            <a:r>
              <a:rPr lang="en-US" sz="2000" dirty="0">
                <a:solidFill>
                  <a:schemeClr val="tx1"/>
                </a:solidFill>
                <a:ea typeface="SimSun" panose="02010600030101010101" pitchFamily="2" charset="-122"/>
              </a:rPr>
              <a:t>Problem</a:t>
            </a:r>
            <a:r>
              <a:rPr lang="en-US" sz="2000" dirty="0" smtClean="0">
                <a:solidFill>
                  <a:schemeClr val="tx1"/>
                </a:solidFill>
                <a:ea typeface="SimSun" panose="02010600030101010101" pitchFamily="2" charset="-122"/>
              </a:rPr>
              <a:t>:  Predict whether a user clicks a mobile display if by considering various ad parameters such as number of works, pictures, message etc.</a:t>
            </a:r>
            <a:endParaRPr lang="en-US" sz="2000" dirty="0">
              <a:solidFill>
                <a:schemeClr val="tx1"/>
              </a:solidFill>
            </a:endParaRPr>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175</a:t>
            </a:fld>
            <a:endParaRPr lang="en-US" dirty="0">
              <a:solidFill>
                <a:srgbClr val="AAAAAA"/>
              </a:solidFill>
            </a:endParaRPr>
          </a:p>
        </p:txBody>
      </p:sp>
    </p:spTree>
    <p:extLst>
      <p:ext uri="{BB962C8B-B14F-4D97-AF65-F5344CB8AC3E}">
        <p14:creationId xmlns:p14="http://schemas.microsoft.com/office/powerpoint/2010/main" xmlns="" val="4235915288"/>
      </p:ext>
    </p:extLst>
  </p:cSld>
  <p:clrMapOvr>
    <a:masterClrMapping/>
  </p:clrMapOvr>
  <p:transition spd="med">
    <p:wipe dir="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rPr>
              <a:t>Introduction to Classification Models</a:t>
            </a:r>
            <a:endParaRPr lang="en-US" dirty="0">
              <a:solidFill>
                <a:schemeClr val="tx1"/>
              </a:solidFill>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chemeClr val="tx1"/>
                </a:solidFill>
              </a:rPr>
              <a:pPr/>
              <a:t>176</a:t>
            </a:fld>
            <a:endParaRPr lang="en-US" dirty="0">
              <a:solidFill>
                <a:schemeClr val="tx1"/>
              </a:solidFill>
            </a:endParaRPr>
          </a:p>
        </p:txBody>
      </p:sp>
      <p:sp>
        <p:nvSpPr>
          <p:cNvPr id="14" name="Rounded Rectangle 13"/>
          <p:cNvSpPr/>
          <p:nvPr/>
        </p:nvSpPr>
        <p:spPr>
          <a:xfrm>
            <a:off x="336021" y="4158403"/>
            <a:ext cx="4494279" cy="9450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2000" dirty="0" smtClean="0">
                <a:solidFill>
                  <a:schemeClr val="tx1"/>
                </a:solidFill>
                <a:latin typeface="Calibri" pitchFamily="34" charset="0"/>
                <a:ea typeface="ＭＳ Ｐゴシック" charset="-128"/>
                <a:cs typeface="Times New Roman" pitchFamily="18" charset="0"/>
              </a:rPr>
              <a:t>Whether or not a patient is cured of a disease, given the time of treatment, the dosage of medicine</a:t>
            </a:r>
          </a:p>
        </p:txBody>
      </p:sp>
      <p:sp>
        <p:nvSpPr>
          <p:cNvPr id="16" name="Rounded Rectangle 15"/>
          <p:cNvSpPr/>
          <p:nvPr/>
        </p:nvSpPr>
        <p:spPr>
          <a:xfrm>
            <a:off x="5082315" y="4158403"/>
            <a:ext cx="4494279" cy="9450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2000" dirty="0" smtClean="0">
                <a:solidFill>
                  <a:schemeClr val="tx1"/>
                </a:solidFill>
                <a:latin typeface="Calibri" pitchFamily="34" charset="0"/>
                <a:ea typeface="ＭＳ Ｐゴシック" charset="-128"/>
                <a:cs typeface="Times New Roman" pitchFamily="18" charset="0"/>
              </a:rPr>
              <a:t>Whether someone will default the loan or repay depends on his Credit history, repayment capacity etc.</a:t>
            </a:r>
            <a:endParaRPr lang="en-US" sz="2000" dirty="0">
              <a:solidFill>
                <a:schemeClr val="tx1"/>
              </a:solidFill>
              <a:latin typeface="Calibri" pitchFamily="34" charset="0"/>
              <a:ea typeface="ＭＳ Ｐゴシック" charset="-128"/>
              <a:cs typeface="Times New Roman" pitchFamily="18" charset="0"/>
            </a:endParaRPr>
          </a:p>
        </p:txBody>
      </p:sp>
      <p:grpSp>
        <p:nvGrpSpPr>
          <p:cNvPr id="3" name="Group 18"/>
          <p:cNvGrpSpPr/>
          <p:nvPr/>
        </p:nvGrpSpPr>
        <p:grpSpPr>
          <a:xfrm>
            <a:off x="168011" y="1008098"/>
            <a:ext cx="9828609" cy="2835275"/>
            <a:chOff x="152400" y="1219200"/>
            <a:chExt cx="8915400" cy="3429000"/>
          </a:xfrm>
        </p:grpSpPr>
        <p:grpSp>
          <p:nvGrpSpPr>
            <p:cNvPr id="4" name="Group 17"/>
            <p:cNvGrpSpPr/>
            <p:nvPr/>
          </p:nvGrpSpPr>
          <p:grpSpPr>
            <a:xfrm>
              <a:off x="453390" y="1219200"/>
              <a:ext cx="8614410" cy="3429000"/>
              <a:chOff x="262890" y="1219200"/>
              <a:chExt cx="8614410" cy="3429000"/>
            </a:xfrm>
          </p:grpSpPr>
          <p:sp>
            <p:nvSpPr>
              <p:cNvPr id="11" name="Rectangle 6"/>
              <p:cNvSpPr>
                <a:spLocks noChangeArrowheads="1"/>
              </p:cNvSpPr>
              <p:nvPr/>
            </p:nvSpPr>
            <p:spPr bwMode="auto">
              <a:xfrm>
                <a:off x="419100" y="1219200"/>
                <a:ext cx="8458200" cy="3167122"/>
              </a:xfrm>
              <a:prstGeom prst="rect">
                <a:avLst/>
              </a:prstGeom>
              <a:noFill/>
              <a:ln w="9525">
                <a:noFill/>
                <a:miter lim="800000"/>
                <a:headEnd/>
                <a:tailEnd/>
              </a:ln>
            </p:spPr>
            <p:txBody>
              <a:bodyPr wrap="square">
                <a:noAutofit/>
              </a:bodyPr>
              <a:lstStyle/>
              <a:p>
                <a:pPr fontAlgn="base">
                  <a:spcBef>
                    <a:spcPct val="0"/>
                  </a:spcBef>
                  <a:spcAft>
                    <a:spcPct val="0"/>
                  </a:spcAft>
                  <a:buFont typeface="Arial" pitchFamily="34" charset="0"/>
                  <a:buChar char="•"/>
                </a:pPr>
                <a:r>
                  <a:rPr lang="en-US" sz="2000" dirty="0" smtClean="0">
                    <a:latin typeface="Calibri" pitchFamily="34" charset="0"/>
                    <a:ea typeface="ＭＳ Ｐゴシック" charset="-128"/>
                    <a:cs typeface="Times New Roman" pitchFamily="18" charset="0"/>
                  </a:rPr>
                  <a:t>Classification models aims to identify the class to which new observations belong, on the basis of a training set of data containing observations whose class is known. </a:t>
                </a:r>
              </a:p>
              <a:p>
                <a:pPr fontAlgn="base">
                  <a:spcBef>
                    <a:spcPct val="0"/>
                  </a:spcBef>
                  <a:spcAft>
                    <a:spcPct val="0"/>
                  </a:spcAft>
                  <a:buFont typeface="Arial" pitchFamily="34" charset="0"/>
                  <a:buChar char="•"/>
                </a:pPr>
                <a:endParaRPr lang="en-US" sz="2000" dirty="0" smtClean="0">
                  <a:latin typeface="Calibri" pitchFamily="34" charset="0"/>
                  <a:ea typeface="ＭＳ Ｐゴシック" charset="-128"/>
                  <a:cs typeface="Times New Roman" pitchFamily="18" charset="0"/>
                </a:endParaRPr>
              </a:p>
              <a:p>
                <a:pPr fontAlgn="base">
                  <a:spcBef>
                    <a:spcPct val="0"/>
                  </a:spcBef>
                  <a:spcAft>
                    <a:spcPct val="0"/>
                  </a:spcAft>
                  <a:buFont typeface="Arial" pitchFamily="34" charset="0"/>
                  <a:buChar char="•"/>
                </a:pPr>
                <a:r>
                  <a:rPr lang="en-US" sz="2000" dirty="0" smtClean="0">
                    <a:latin typeface="Calibri" pitchFamily="34" charset="0"/>
                    <a:ea typeface="ＭＳ Ｐゴシック" charset="-128"/>
                    <a:cs typeface="Times New Roman" pitchFamily="18" charset="0"/>
                  </a:rPr>
                  <a:t>It includes many techniques for modeling and analyzing several variables, when the focus is on the relationship between a Categorical dependent variable and one or more independent variables (can be numerical or categorical)</a:t>
                </a:r>
              </a:p>
              <a:p>
                <a:pPr fontAlgn="base">
                  <a:spcBef>
                    <a:spcPct val="0"/>
                  </a:spcBef>
                  <a:spcAft>
                    <a:spcPct val="0"/>
                  </a:spcAft>
                  <a:buFont typeface="Arial" pitchFamily="34" charset="0"/>
                  <a:buChar char="•"/>
                </a:pPr>
                <a:endParaRPr lang="en-US" sz="2000" dirty="0" smtClean="0">
                  <a:latin typeface="Calibri" pitchFamily="34" charset="0"/>
                  <a:ea typeface="ＭＳ Ｐゴシック" charset="-128"/>
                  <a:cs typeface="Times New Roman" pitchFamily="18" charset="0"/>
                </a:endParaRPr>
              </a:p>
              <a:p>
                <a:pPr fontAlgn="base">
                  <a:spcBef>
                    <a:spcPct val="0"/>
                  </a:spcBef>
                  <a:spcAft>
                    <a:spcPct val="0"/>
                  </a:spcAft>
                  <a:buFont typeface="Arial" pitchFamily="34" charset="0"/>
                  <a:buChar char="•"/>
                </a:pPr>
                <a:r>
                  <a:rPr lang="en-US" sz="2000" dirty="0" smtClean="0">
                    <a:latin typeface="Calibri" pitchFamily="34" charset="0"/>
                    <a:ea typeface="ＭＳ Ｐゴシック" charset="-128"/>
                    <a:cs typeface="Times New Roman" pitchFamily="18" charset="0"/>
                  </a:rPr>
                  <a:t>Classification problems are widely applicable in real world scenarios  </a:t>
                </a:r>
              </a:p>
              <a:p>
                <a:pPr fontAlgn="base">
                  <a:spcBef>
                    <a:spcPct val="0"/>
                  </a:spcBef>
                  <a:spcAft>
                    <a:spcPct val="0"/>
                  </a:spcAft>
                </a:pPr>
                <a:endParaRPr lang="en-US" sz="2000" dirty="0" smtClean="0">
                  <a:latin typeface="Calibri" pitchFamily="34" charset="0"/>
                  <a:ea typeface="ＭＳ Ｐゴシック" charset="-128"/>
                  <a:cs typeface="Times New Roman" pitchFamily="18" charset="0"/>
                </a:endParaRPr>
              </a:p>
            </p:txBody>
          </p:sp>
          <p:sp>
            <p:nvSpPr>
              <p:cNvPr id="13" name="Rounded Rectangle 12"/>
              <p:cNvSpPr/>
              <p:nvPr/>
            </p:nvSpPr>
            <p:spPr>
              <a:xfrm>
                <a:off x="262890" y="1219200"/>
                <a:ext cx="8458200" cy="3429000"/>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grpSp>
        <p:sp>
          <p:nvSpPr>
            <p:cNvPr id="17" name="Rounded Rectangle 16"/>
            <p:cNvSpPr/>
            <p:nvPr/>
          </p:nvSpPr>
          <p:spPr>
            <a:xfrm rot="16200000">
              <a:off x="-1028700" y="2781301"/>
              <a:ext cx="2743200" cy="3810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rPr>
                <a:t>DEFINITIONS &amp; CONCEPTS</a:t>
              </a:r>
              <a:endParaRPr lang="en-US" b="1" dirty="0">
                <a:solidFill>
                  <a:schemeClr val="tx1"/>
                </a:solidFill>
                <a:latin typeface="Calibri" pitchFamily="34" charset="0"/>
              </a:endParaRPr>
            </a:p>
          </p:txBody>
        </p:sp>
      </p:grpSp>
      <p:sp>
        <p:nvSpPr>
          <p:cNvPr id="20" name="Rounded Rectangle 19"/>
          <p:cNvSpPr/>
          <p:nvPr/>
        </p:nvSpPr>
        <p:spPr>
          <a:xfrm>
            <a:off x="420026" y="3906379"/>
            <a:ext cx="1428089" cy="31503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rPr>
              <a:t>EXAMPLE 1</a:t>
            </a:r>
            <a:endParaRPr lang="en-US" b="1" dirty="0">
              <a:solidFill>
                <a:schemeClr val="tx1"/>
              </a:solidFill>
              <a:latin typeface="Calibri" pitchFamily="34" charset="0"/>
            </a:endParaRPr>
          </a:p>
        </p:txBody>
      </p:sp>
      <p:sp>
        <p:nvSpPr>
          <p:cNvPr id="21" name="Rounded Rectangle 20"/>
          <p:cNvSpPr/>
          <p:nvPr/>
        </p:nvSpPr>
        <p:spPr>
          <a:xfrm>
            <a:off x="8148505" y="3906379"/>
            <a:ext cx="1428089" cy="31503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rPr>
              <a:t>EXAMPLE 2</a:t>
            </a:r>
            <a:endParaRPr lang="en-US" b="1" dirty="0">
              <a:solidFill>
                <a:schemeClr val="tx1"/>
              </a:solidFill>
              <a:latin typeface="Calibri" pitchFamily="34" charset="0"/>
            </a:endParaRPr>
          </a:p>
        </p:txBody>
      </p:sp>
    </p:spTree>
    <p:extLst>
      <p:ext uri="{BB962C8B-B14F-4D97-AF65-F5344CB8AC3E}">
        <p14:creationId xmlns:p14="http://schemas.microsoft.com/office/powerpoint/2010/main" xmlns="" val="772811398"/>
      </p:ext>
    </p:extLst>
  </p:cSld>
  <p:clrMapOvr>
    <a:masterClrMapping/>
  </p:clrMapOvr>
  <p:transition spd="med">
    <p:wipe dir="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
            </a:r>
            <a:br>
              <a:rPr lang="en-US" dirty="0" smtClean="0">
                <a:latin typeface="Calibri" panose="020F0502020204030204" pitchFamily="34" charset="0"/>
              </a:rPr>
            </a:br>
            <a:r>
              <a:rPr lang="en-US" dirty="0"/>
              <a:t/>
            </a:r>
            <a:br>
              <a:rPr lang="en-US" dirty="0"/>
            </a:br>
            <a:r>
              <a:rPr lang="en-US" dirty="0" smtClean="0">
                <a:latin typeface="Calibri" panose="020F0502020204030204" pitchFamily="34" charset="0"/>
              </a:rPr>
              <a:t>Predictive Modeling Techniques for Classification Problems</a:t>
            </a:r>
            <a:endParaRPr lang="en-US" dirty="0">
              <a:latin typeface="Calibri" panose="020F0502020204030204" pitchFamily="34" charset="0"/>
            </a:endParaRPr>
          </a:p>
        </p:txBody>
      </p:sp>
      <p:sp>
        <p:nvSpPr>
          <p:cNvPr id="4" name="Content Placeholder 2"/>
          <p:cNvSpPr txBox="1">
            <a:spLocks/>
          </p:cNvSpPr>
          <p:nvPr/>
        </p:nvSpPr>
        <p:spPr>
          <a:xfrm>
            <a:off x="365425" y="1456524"/>
            <a:ext cx="9589193" cy="2591126"/>
          </a:xfrm>
          <a:prstGeom prst="rect">
            <a:avLst/>
          </a:prstGeom>
        </p:spPr>
        <p:txBody>
          <a:bodyPr>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19087" lvl="4" indent="0">
              <a:spcBef>
                <a:spcPts val="100"/>
              </a:spcBef>
              <a:spcAft>
                <a:spcPts val="100"/>
              </a:spcAft>
              <a:buClr>
                <a:schemeClr val="accent1"/>
              </a:buClr>
              <a:buNone/>
            </a:pPr>
            <a:r>
              <a:rPr lang="en-US" sz="1600" dirty="0">
                <a:solidFill>
                  <a:schemeClr val="tx1"/>
                </a:solidFill>
                <a:latin typeface="Calibri" panose="020F0502020204030204" pitchFamily="34" charset="0"/>
              </a:rPr>
              <a:t>	</a:t>
            </a:r>
          </a:p>
          <a:p>
            <a:pPr marL="319087" lvl="4" indent="0">
              <a:spcBef>
                <a:spcPts val="100"/>
              </a:spcBef>
              <a:spcAft>
                <a:spcPts val="100"/>
              </a:spcAft>
              <a:buClr>
                <a:schemeClr val="accent1"/>
              </a:buClr>
              <a:buNone/>
            </a:pPr>
            <a:endParaRPr lang="en-US" sz="1600" dirty="0">
              <a:solidFill>
                <a:schemeClr val="tx1"/>
              </a:solidFill>
              <a:latin typeface="Calibri" panose="020F0502020204030204" pitchFamily="34" charset="0"/>
            </a:endParaRPr>
          </a:p>
          <a:p>
            <a:pPr marL="342900" indent="-342900">
              <a:spcBef>
                <a:spcPts val="800"/>
              </a:spcBef>
              <a:spcAft>
                <a:spcPts val="800"/>
              </a:spcAft>
              <a:buClr>
                <a:schemeClr val="accent1"/>
              </a:buClr>
              <a:buFont typeface="Arial" panose="020B0604020202020204" pitchFamily="34" charset="0"/>
              <a:buChar char="•"/>
            </a:pPr>
            <a:endParaRPr lang="en-US" sz="2400" b="0" dirty="0">
              <a:solidFill>
                <a:schemeClr val="tx1"/>
              </a:solidFill>
              <a:latin typeface="Calibri" panose="020F0502020204030204" pitchFamily="34" charset="0"/>
            </a:endParaRPr>
          </a:p>
        </p:txBody>
      </p:sp>
      <p:sp>
        <p:nvSpPr>
          <p:cNvPr id="5" name="Rectangle 4"/>
          <p:cNvSpPr/>
          <p:nvPr/>
        </p:nvSpPr>
        <p:spPr>
          <a:xfrm>
            <a:off x="315912" y="1539875"/>
            <a:ext cx="8083886" cy="923330"/>
          </a:xfrm>
          <a:prstGeom prst="rect">
            <a:avLst/>
          </a:prstGeom>
          <a:ln>
            <a:noFill/>
          </a:ln>
        </p:spPr>
        <p:txBody>
          <a:bodyPr wrap="square">
            <a:spAutoFit/>
          </a:bodyPr>
          <a:lstStyle/>
          <a:p>
            <a:pPr marL="285750" indent="-285750">
              <a:buFont typeface="Wingdings" panose="05000000000000000000" pitchFamily="2" charset="2"/>
              <a:buChar char="ü"/>
            </a:pPr>
            <a:r>
              <a:rPr lang="en-US" dirty="0">
                <a:latin typeface="Calibri" panose="020F0502020204030204" pitchFamily="34" charset="0"/>
              </a:rPr>
              <a:t>Predictive modeling is the analysis of data objects and identification of relationships among these data objects in a business context.  Modeling involves finding good subsets of predictors or explanatory variables for a given ‘event’. </a:t>
            </a:r>
          </a:p>
        </p:txBody>
      </p:sp>
      <p:sp>
        <p:nvSpPr>
          <p:cNvPr id="6" name="Rectangle 5"/>
          <p:cNvSpPr/>
          <p:nvPr/>
        </p:nvSpPr>
        <p:spPr>
          <a:xfrm>
            <a:off x="544512" y="2530475"/>
            <a:ext cx="3316949" cy="369332"/>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b="1" dirty="0">
                <a:solidFill>
                  <a:schemeClr val="tx2"/>
                </a:solidFill>
                <a:latin typeface="Calibri" panose="020F0502020204030204" pitchFamily="34" charset="0"/>
              </a:rPr>
              <a:t>Few Modeling Techniques</a:t>
            </a:r>
          </a:p>
        </p:txBody>
      </p:sp>
      <p:sp>
        <p:nvSpPr>
          <p:cNvPr id="7" name="Rectangle 6"/>
          <p:cNvSpPr/>
          <p:nvPr/>
        </p:nvSpPr>
        <p:spPr>
          <a:xfrm>
            <a:off x="392112" y="701675"/>
            <a:ext cx="2658765" cy="369332"/>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b="1" dirty="0">
                <a:solidFill>
                  <a:schemeClr val="tx2"/>
                </a:solidFill>
                <a:latin typeface="Calibri" panose="020F0502020204030204" pitchFamily="34" charset="0"/>
              </a:rPr>
              <a:t>Objective </a:t>
            </a:r>
          </a:p>
        </p:txBody>
      </p:sp>
      <p:cxnSp>
        <p:nvCxnSpPr>
          <p:cNvPr id="8" name="Straight Connector 7"/>
          <p:cNvCxnSpPr/>
          <p:nvPr/>
        </p:nvCxnSpPr>
        <p:spPr>
          <a:xfrm flipV="1">
            <a:off x="365423" y="1319314"/>
            <a:ext cx="8717220" cy="17047"/>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544512" y="306387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2"/>
                </a:solidFill>
                <a:latin typeface="Calibri" panose="020F0502020204030204" pitchFamily="34" charset="0"/>
              </a:rPr>
              <a:t>Linear Regression</a:t>
            </a:r>
          </a:p>
        </p:txBody>
      </p:sp>
      <p:sp>
        <p:nvSpPr>
          <p:cNvPr id="10" name="Rounded Rectangle 9"/>
          <p:cNvSpPr/>
          <p:nvPr/>
        </p:nvSpPr>
        <p:spPr>
          <a:xfrm>
            <a:off x="547291" y="3744472"/>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Support Vector Machines</a:t>
            </a:r>
            <a:endParaRPr lang="en-US" sz="2000" dirty="0">
              <a:solidFill>
                <a:schemeClr val="tx2"/>
              </a:solidFill>
              <a:latin typeface="Calibri" panose="020F0502020204030204" pitchFamily="34" charset="0"/>
            </a:endParaRPr>
          </a:p>
        </p:txBody>
      </p:sp>
      <p:sp>
        <p:nvSpPr>
          <p:cNvPr id="11" name="Rounded Rectangle 10"/>
          <p:cNvSpPr/>
          <p:nvPr/>
        </p:nvSpPr>
        <p:spPr>
          <a:xfrm>
            <a:off x="535656" y="440456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K-Nearest Neighbor</a:t>
            </a:r>
            <a:endParaRPr lang="en-US" sz="2000" dirty="0">
              <a:solidFill>
                <a:schemeClr val="tx2"/>
              </a:solidFill>
              <a:latin typeface="Calibri" panose="020F0502020204030204" pitchFamily="34" charset="0"/>
            </a:endParaRPr>
          </a:p>
        </p:txBody>
      </p:sp>
      <p:sp>
        <p:nvSpPr>
          <p:cNvPr id="12" name="Rounded Rectangle 11"/>
          <p:cNvSpPr/>
          <p:nvPr/>
        </p:nvSpPr>
        <p:spPr>
          <a:xfrm>
            <a:off x="2757813" y="306387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2"/>
                </a:solidFill>
                <a:latin typeface="Calibri" panose="020F0502020204030204" pitchFamily="34" charset="0"/>
              </a:rPr>
              <a:t>Logistics Regression</a:t>
            </a:r>
          </a:p>
        </p:txBody>
      </p:sp>
      <p:sp>
        <p:nvSpPr>
          <p:cNvPr id="13" name="Rounded Rectangle 12"/>
          <p:cNvSpPr/>
          <p:nvPr/>
        </p:nvSpPr>
        <p:spPr>
          <a:xfrm>
            <a:off x="2766139" y="3754346"/>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Decision Trees</a:t>
            </a:r>
            <a:endParaRPr lang="en-US" sz="2000" dirty="0">
              <a:solidFill>
                <a:schemeClr val="tx2"/>
              </a:solidFill>
              <a:latin typeface="Calibri" panose="020F0502020204030204" pitchFamily="34" charset="0"/>
            </a:endParaRPr>
          </a:p>
        </p:txBody>
      </p:sp>
      <p:sp>
        <p:nvSpPr>
          <p:cNvPr id="14" name="Rounded Rectangle 13"/>
          <p:cNvSpPr/>
          <p:nvPr/>
        </p:nvSpPr>
        <p:spPr>
          <a:xfrm>
            <a:off x="2754504" y="440456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2"/>
                </a:solidFill>
                <a:latin typeface="Calibri" panose="020F0502020204030204" pitchFamily="34" charset="0"/>
              </a:rPr>
              <a:t>Bayesian networks</a:t>
            </a:r>
          </a:p>
        </p:txBody>
      </p:sp>
      <p:sp>
        <p:nvSpPr>
          <p:cNvPr id="15" name="Rounded Rectangle 14"/>
          <p:cNvSpPr/>
          <p:nvPr/>
        </p:nvSpPr>
        <p:spPr>
          <a:xfrm>
            <a:off x="4978766" y="306387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2"/>
                </a:solidFill>
                <a:latin typeface="Calibri" panose="020F0502020204030204" pitchFamily="34" charset="0"/>
              </a:rPr>
              <a:t>Discriminant analysis</a:t>
            </a:r>
          </a:p>
        </p:txBody>
      </p:sp>
      <p:sp>
        <p:nvSpPr>
          <p:cNvPr id="16" name="Rounded Rectangle 15"/>
          <p:cNvSpPr/>
          <p:nvPr/>
        </p:nvSpPr>
        <p:spPr>
          <a:xfrm>
            <a:off x="4987091" y="3744471"/>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Random Forests</a:t>
            </a:r>
            <a:endParaRPr lang="en-US" sz="2000" dirty="0">
              <a:solidFill>
                <a:schemeClr val="tx2"/>
              </a:solidFill>
              <a:latin typeface="Calibri" panose="020F0502020204030204" pitchFamily="34" charset="0"/>
            </a:endParaRPr>
          </a:p>
        </p:txBody>
      </p:sp>
      <p:sp>
        <p:nvSpPr>
          <p:cNvPr id="17" name="Rounded Rectangle 16"/>
          <p:cNvSpPr/>
          <p:nvPr/>
        </p:nvSpPr>
        <p:spPr>
          <a:xfrm>
            <a:off x="4975456" y="440456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Bagging Methods</a:t>
            </a:r>
            <a:endParaRPr lang="en-US" sz="2000" dirty="0">
              <a:solidFill>
                <a:schemeClr val="tx2"/>
              </a:solidFill>
              <a:latin typeface="Calibri" panose="020F0502020204030204" pitchFamily="34" charset="0"/>
            </a:endParaRPr>
          </a:p>
        </p:txBody>
      </p:sp>
      <p:sp>
        <p:nvSpPr>
          <p:cNvPr id="18" name="Rounded Rectangle 17"/>
          <p:cNvSpPr/>
          <p:nvPr/>
        </p:nvSpPr>
        <p:spPr>
          <a:xfrm>
            <a:off x="7220986" y="306387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2"/>
                </a:solidFill>
                <a:latin typeface="Calibri" panose="020F0502020204030204" pitchFamily="34" charset="0"/>
              </a:rPr>
              <a:t>Artificial Neural Network</a:t>
            </a:r>
          </a:p>
        </p:txBody>
      </p:sp>
      <p:sp>
        <p:nvSpPr>
          <p:cNvPr id="19" name="Rounded Rectangle 18"/>
          <p:cNvSpPr/>
          <p:nvPr/>
        </p:nvSpPr>
        <p:spPr>
          <a:xfrm>
            <a:off x="7229312" y="3754168"/>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Boosting Trees	</a:t>
            </a:r>
            <a:endParaRPr lang="en-US" sz="2000" dirty="0">
              <a:solidFill>
                <a:schemeClr val="tx2"/>
              </a:solidFill>
              <a:latin typeface="Calibri" panose="020F0502020204030204" pitchFamily="34" charset="0"/>
            </a:endParaRPr>
          </a:p>
        </p:txBody>
      </p:sp>
      <p:sp>
        <p:nvSpPr>
          <p:cNvPr id="20" name="Rounded Rectangle 19"/>
          <p:cNvSpPr/>
          <p:nvPr/>
        </p:nvSpPr>
        <p:spPr>
          <a:xfrm>
            <a:off x="7217676" y="4404565"/>
            <a:ext cx="2106902" cy="64051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solidFill>
                  <a:schemeClr val="tx2"/>
                </a:solidFill>
                <a:latin typeface="Calibri" panose="020F0502020204030204" pitchFamily="34" charset="0"/>
              </a:rPr>
              <a:t>Hidden Markov Models</a:t>
            </a:r>
            <a:endParaRPr lang="en-US" sz="2000" dirty="0">
              <a:solidFill>
                <a:schemeClr val="tx2"/>
              </a:solidFill>
              <a:latin typeface="Calibri" panose="020F0502020204030204" pitchFamily="34" charset="0"/>
            </a:endParaRPr>
          </a:p>
        </p:txBody>
      </p:sp>
      <p:sp>
        <p:nvSpPr>
          <p:cNvPr id="3" name="Slide Number Placeholder 2"/>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177</a:t>
            </a:fld>
            <a:endParaRPr lang="en-US" dirty="0">
              <a:solidFill>
                <a:srgbClr val="AAAAAA"/>
              </a:solidFill>
            </a:endParaRPr>
          </a:p>
        </p:txBody>
      </p:sp>
    </p:spTree>
    <p:extLst>
      <p:ext uri="{BB962C8B-B14F-4D97-AF65-F5344CB8AC3E}">
        <p14:creationId xmlns:p14="http://schemas.microsoft.com/office/powerpoint/2010/main" xmlns="" val="4231765072"/>
      </p:ext>
    </p:extLst>
  </p:cSld>
  <p:clrMapOvr>
    <a:masterClrMapping/>
  </p:clrMapOvr>
  <p:transition spd="med">
    <p:wipe dir="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 Nearest Neighbors</a:t>
            </a:r>
            <a:endParaRPr lang="en-US" dirty="0"/>
          </a:p>
        </p:txBody>
      </p:sp>
    </p:spTree>
    <p:extLst>
      <p:ext uri="{BB962C8B-B14F-4D97-AF65-F5344CB8AC3E}">
        <p14:creationId xmlns:p14="http://schemas.microsoft.com/office/powerpoint/2010/main" xmlns="" val="2612572327"/>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K Nearest Neighbors: Introduction</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179</a:t>
            </a:fld>
            <a:endParaRPr lang="en-US" dirty="0">
              <a:solidFill>
                <a:srgbClr val="AAAAAA"/>
              </a:solidFill>
            </a:endParaRPr>
          </a:p>
        </p:txBody>
      </p:sp>
      <p:sp>
        <p:nvSpPr>
          <p:cNvPr id="21" name="Rectangle 3"/>
          <p:cNvSpPr txBox="1">
            <a:spLocks noChangeArrowheads="1"/>
          </p:cNvSpPr>
          <p:nvPr/>
        </p:nvSpPr>
        <p:spPr bwMode="auto">
          <a:xfrm>
            <a:off x="-252016" y="813352"/>
            <a:ext cx="10332641" cy="3150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lvl="1" indent="-457200" fontAlgn="base">
              <a:lnSpc>
                <a:spcPct val="90000"/>
              </a:lnSpc>
              <a:spcBef>
                <a:spcPct val="20000"/>
              </a:spcBef>
              <a:spcAft>
                <a:spcPct val="0"/>
              </a:spcAft>
              <a:buFont typeface="Arial" panose="020B0604020202020204" pitchFamily="34" charset="0"/>
              <a:buChar char="•"/>
              <a:defRPr/>
            </a:pPr>
            <a:r>
              <a:rPr lang="en-US" sz="2400" dirty="0">
                <a:solidFill>
                  <a:sysClr val="windowText" lastClr="000000"/>
                </a:solidFill>
                <a:latin typeface="Calibri"/>
              </a:rPr>
              <a:t>Learning by </a:t>
            </a:r>
            <a:r>
              <a:rPr lang="en-US" sz="2400" dirty="0" smtClean="0">
                <a:solidFill>
                  <a:sysClr val="windowText" lastClr="000000"/>
                </a:solidFill>
                <a:latin typeface="Calibri"/>
              </a:rPr>
              <a:t>analogy -Tell </a:t>
            </a:r>
            <a:r>
              <a:rPr lang="en-US" sz="2400" dirty="0">
                <a:solidFill>
                  <a:sysClr val="windowText" lastClr="000000"/>
                </a:solidFill>
                <a:latin typeface="Calibri"/>
              </a:rPr>
              <a:t>me who your friends are and I’ll tell you who you are</a:t>
            </a:r>
          </a:p>
          <a:p>
            <a:pPr marL="914400" lvl="1" indent="-4572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A </a:t>
            </a:r>
            <a:r>
              <a:rPr lang="en-US" sz="2400" b="1" u="sng" dirty="0">
                <a:solidFill>
                  <a:sysClr val="windowText" lastClr="000000"/>
                </a:solidFill>
                <a:latin typeface="Calibri"/>
              </a:rPr>
              <a:t>new example </a:t>
            </a:r>
            <a:r>
              <a:rPr lang="en-US" sz="2400" dirty="0">
                <a:solidFill>
                  <a:sysClr val="windowText" lastClr="000000"/>
                </a:solidFill>
                <a:latin typeface="Calibri"/>
              </a:rPr>
              <a:t>is assigned to the most common class among the (K) examples that are most similar to </a:t>
            </a:r>
            <a:r>
              <a:rPr lang="en-US" sz="2400" dirty="0" smtClean="0">
                <a:solidFill>
                  <a:sysClr val="windowText" lastClr="000000"/>
                </a:solidFill>
                <a:latin typeface="Calibri"/>
              </a:rPr>
              <a:t>it</a:t>
            </a:r>
          </a:p>
          <a:p>
            <a:pPr marL="914400" lvl="1" indent="-457200" fontAlgn="base">
              <a:lnSpc>
                <a:spcPct val="90000"/>
              </a:lnSpc>
              <a:spcBef>
                <a:spcPct val="20000"/>
              </a:spcBef>
              <a:spcAft>
                <a:spcPct val="0"/>
              </a:spcAft>
              <a:buFont typeface="Arial" panose="020B0604020202020204" pitchFamily="34" charset="0"/>
              <a:buChar char="•"/>
              <a:defRPr/>
            </a:pPr>
            <a:r>
              <a:rPr lang="en-US" sz="2400" dirty="0">
                <a:solidFill>
                  <a:sysClr val="windowText" lastClr="000000"/>
                </a:solidFill>
                <a:latin typeface="Calibri"/>
              </a:rPr>
              <a:t>No model is built: Store all training examples </a:t>
            </a:r>
          </a:p>
          <a:p>
            <a:pPr marL="914400" lvl="1" indent="-457200" fontAlgn="base">
              <a:lnSpc>
                <a:spcPct val="90000"/>
              </a:lnSpc>
              <a:spcBef>
                <a:spcPct val="20000"/>
              </a:spcBef>
              <a:spcAft>
                <a:spcPct val="0"/>
              </a:spcAft>
              <a:buFont typeface="Arial" panose="020B0604020202020204" pitchFamily="34" charset="0"/>
              <a:buChar char="•"/>
              <a:defRPr/>
            </a:pPr>
            <a:endParaRPr lang="en-US" sz="2400" dirty="0" smtClean="0">
              <a:solidFill>
                <a:sysClr val="windowText" lastClr="000000"/>
              </a:solidFill>
              <a:latin typeface="Calibri"/>
            </a:endParaRPr>
          </a:p>
          <a:p>
            <a:pPr marL="742950" lvl="1" indent="-285750" fontAlgn="base">
              <a:lnSpc>
                <a:spcPct val="90000"/>
              </a:lnSpc>
              <a:spcBef>
                <a:spcPct val="20000"/>
              </a:spcBef>
              <a:spcAft>
                <a:spcPct val="0"/>
              </a:spcAft>
              <a:buFont typeface="Wingdings" pitchFamily="2" charset="2"/>
              <a:buNone/>
              <a:defRPr/>
            </a:pPr>
            <a:endParaRPr lang="en-US" sz="2400" dirty="0">
              <a:solidFill>
                <a:sysClr val="windowText" lastClr="000000"/>
              </a:solidFill>
              <a:latin typeface="Calibri"/>
            </a:endParaRPr>
          </a:p>
          <a:p>
            <a:pPr marL="742950" lvl="1" indent="-285750" fontAlgn="base">
              <a:lnSpc>
                <a:spcPct val="90000"/>
              </a:lnSpc>
              <a:spcBef>
                <a:spcPct val="20000"/>
              </a:spcBef>
              <a:spcAft>
                <a:spcPct val="0"/>
              </a:spcAft>
              <a:buFont typeface="Wingdings" pitchFamily="2" charset="2"/>
              <a:buNone/>
              <a:defRPr/>
            </a:pPr>
            <a:endParaRPr lang="en-US" sz="2400" dirty="0">
              <a:solidFill>
                <a:sysClr val="windowText" lastClr="000000"/>
              </a:solidFill>
              <a:latin typeface="Calibri"/>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51415" y="2583251"/>
            <a:ext cx="2990935" cy="2520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55" descr="j0137783[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42350" y="3183300"/>
            <a:ext cx="2219138" cy="15607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Arrow Connector 3"/>
          <p:cNvCxnSpPr/>
          <p:nvPr/>
        </p:nvCxnSpPr>
        <p:spPr>
          <a:xfrm>
            <a:off x="1878662" y="1701165"/>
            <a:ext cx="1008063" cy="1443413"/>
          </a:xfrm>
          <a:prstGeom prst="straightConnector1">
            <a:avLst/>
          </a:prstGeom>
          <a:ln w="254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984521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CustomShape 1"/>
          <p:cNvSpPr/>
          <p:nvPr/>
        </p:nvSpPr>
        <p:spPr>
          <a:xfrm>
            <a:off x="28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Introduction to </a:t>
            </a:r>
            <a:endParaRPr lang="en-US" sz="7200" b="0" strike="noStrike" spc="-1">
              <a:latin typeface="Arial"/>
            </a:endParaRPr>
          </a:p>
          <a:p>
            <a:pPr algn="ctr">
              <a:lnSpc>
                <a:spcPct val="100000"/>
              </a:lnSpc>
            </a:pPr>
            <a:r>
              <a:rPr lang="en-US" sz="7200" b="0" i="1" strike="noStrike" spc="-1">
                <a:solidFill>
                  <a:srgbClr val="006699"/>
                </a:solidFill>
                <a:latin typeface="Franklin Gothic Medium"/>
                <a:ea typeface="Microsoft YaHei"/>
              </a:rPr>
              <a:t>Data Analytics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K Nearest Neighbors: Algorithm</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180</a:t>
            </a:fld>
            <a:endParaRPr lang="en-US" dirty="0">
              <a:solidFill>
                <a:srgbClr val="AAAAAA"/>
              </a:solidFill>
            </a:endParaRPr>
          </a:p>
        </p:txBody>
      </p:sp>
      <p:sp>
        <p:nvSpPr>
          <p:cNvPr id="21" name="Rectangle 3"/>
          <p:cNvSpPr txBox="1">
            <a:spLocks noChangeArrowheads="1"/>
          </p:cNvSpPr>
          <p:nvPr/>
        </p:nvSpPr>
        <p:spPr bwMode="auto">
          <a:xfrm>
            <a:off x="-504031" y="813352"/>
            <a:ext cx="10752667" cy="3150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1" fontAlgn="base">
              <a:lnSpc>
                <a:spcPct val="90000"/>
              </a:lnSpc>
              <a:spcBef>
                <a:spcPct val="20000"/>
              </a:spcBef>
              <a:spcAft>
                <a:spcPct val="0"/>
              </a:spcAft>
              <a:defRPr/>
            </a:pPr>
            <a:r>
              <a:rPr lang="en-US" sz="2400" dirty="0">
                <a:solidFill>
                  <a:sysClr val="windowText" lastClr="000000"/>
                </a:solidFill>
                <a:latin typeface="Calibri"/>
              </a:rPr>
              <a:t>To determine the class of a new example E:</a:t>
            </a:r>
          </a:p>
          <a:p>
            <a:pPr marL="914400" lvl="1" indent="-457200" fontAlgn="base">
              <a:lnSpc>
                <a:spcPct val="90000"/>
              </a:lnSpc>
              <a:spcBef>
                <a:spcPct val="20000"/>
              </a:spcBef>
              <a:spcAft>
                <a:spcPct val="0"/>
              </a:spcAft>
              <a:buFont typeface="Arial" panose="020B0604020202020204" pitchFamily="34" charset="0"/>
              <a:buChar char="•"/>
              <a:defRPr/>
            </a:pPr>
            <a:r>
              <a:rPr lang="en-US" sz="2400" dirty="0">
                <a:solidFill>
                  <a:sysClr val="windowText" lastClr="000000"/>
                </a:solidFill>
                <a:latin typeface="Calibri"/>
              </a:rPr>
              <a:t>Calculate the distance between E and all examples in the training set</a:t>
            </a:r>
          </a:p>
          <a:p>
            <a:pPr marL="914400" lvl="1" indent="-457200" fontAlgn="base">
              <a:lnSpc>
                <a:spcPct val="90000"/>
              </a:lnSpc>
              <a:spcBef>
                <a:spcPct val="20000"/>
              </a:spcBef>
              <a:spcAft>
                <a:spcPct val="0"/>
              </a:spcAft>
              <a:buFont typeface="Arial" panose="020B0604020202020204" pitchFamily="34" charset="0"/>
              <a:buChar char="•"/>
              <a:defRPr/>
            </a:pPr>
            <a:r>
              <a:rPr lang="en-US" sz="2400" dirty="0">
                <a:solidFill>
                  <a:sysClr val="windowText" lastClr="000000"/>
                </a:solidFill>
                <a:latin typeface="Calibri"/>
              </a:rPr>
              <a:t>Select  K-nearest examples to E in the training </a:t>
            </a:r>
            <a:r>
              <a:rPr lang="en-US" sz="2400" dirty="0" smtClean="0">
                <a:solidFill>
                  <a:sysClr val="windowText" lastClr="000000"/>
                </a:solidFill>
                <a:latin typeface="Calibri"/>
              </a:rPr>
              <a:t>set -</a:t>
            </a:r>
            <a:r>
              <a:rPr lang="en-US" altLang="en-US" sz="2400" dirty="0">
                <a:latin typeface="Calibri" panose="020F0502020204030204" pitchFamily="34" charset="0"/>
              </a:rPr>
              <a:t> “Closeness” is defined in terms of the </a:t>
            </a:r>
            <a:r>
              <a:rPr lang="en-US" altLang="en-US" sz="2400" i="1" dirty="0">
                <a:latin typeface="Calibri" panose="020F0502020204030204" pitchFamily="34" charset="0"/>
              </a:rPr>
              <a:t>Euclidean</a:t>
            </a:r>
            <a:r>
              <a:rPr lang="en-US" altLang="en-US" sz="2400" dirty="0">
                <a:latin typeface="Calibri" panose="020F0502020204030204" pitchFamily="34" charset="0"/>
              </a:rPr>
              <a:t> distance between two examples</a:t>
            </a:r>
            <a:endParaRPr lang="en-US" sz="2400" dirty="0">
              <a:solidFill>
                <a:sysClr val="windowText" lastClr="000000"/>
              </a:solidFill>
              <a:latin typeface="Calibri"/>
            </a:endParaRPr>
          </a:p>
          <a:p>
            <a:pPr marL="914400" lvl="1" indent="-457200" fontAlgn="base">
              <a:lnSpc>
                <a:spcPct val="90000"/>
              </a:lnSpc>
              <a:spcBef>
                <a:spcPct val="20000"/>
              </a:spcBef>
              <a:spcAft>
                <a:spcPct val="0"/>
              </a:spcAft>
              <a:buFont typeface="Arial" panose="020B0604020202020204" pitchFamily="34" charset="0"/>
              <a:buChar char="•"/>
              <a:defRPr/>
            </a:pPr>
            <a:r>
              <a:rPr lang="en-US" sz="2400" dirty="0">
                <a:solidFill>
                  <a:sysClr val="windowText" lastClr="000000"/>
                </a:solidFill>
                <a:latin typeface="Calibri"/>
              </a:rPr>
              <a:t>Assign E to the most common class among its K-nearest neighbors</a:t>
            </a:r>
          </a:p>
          <a:p>
            <a:pPr marL="742950" lvl="1" indent="-285750" fontAlgn="base">
              <a:lnSpc>
                <a:spcPct val="90000"/>
              </a:lnSpc>
              <a:spcBef>
                <a:spcPct val="20000"/>
              </a:spcBef>
              <a:spcAft>
                <a:spcPct val="0"/>
              </a:spcAft>
              <a:buFont typeface="Wingdings" pitchFamily="2" charset="2"/>
              <a:buNone/>
              <a:defRPr/>
            </a:pPr>
            <a:endParaRPr lang="en-US" sz="2400" dirty="0">
              <a:solidFill>
                <a:sysClr val="windowText" lastClr="000000"/>
              </a:solidFill>
              <a:latin typeface="Calibri"/>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5745" y="2336956"/>
            <a:ext cx="9476838" cy="2782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18681069"/>
      </p:ext>
    </p:extLst>
  </p:cSld>
  <p:clrMapOvr>
    <a:masterClrMapping/>
  </p:clrMapOvr>
  <p:transition spd="med">
    <p:wipe dir="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K Nearest Neighbors: Strengths &amp; Limitations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181</a:t>
            </a:fld>
            <a:endParaRPr lang="en-US" dirty="0">
              <a:solidFill>
                <a:srgbClr val="AAAAAA"/>
              </a:solidFill>
            </a:endParaRPr>
          </a:p>
        </p:txBody>
      </p:sp>
      <p:sp>
        <p:nvSpPr>
          <p:cNvPr id="21" name="Rectangle 3"/>
          <p:cNvSpPr txBox="1">
            <a:spLocks noChangeArrowheads="1"/>
          </p:cNvSpPr>
          <p:nvPr/>
        </p:nvSpPr>
        <p:spPr bwMode="auto">
          <a:xfrm>
            <a:off x="-504031" y="813352"/>
            <a:ext cx="10752667" cy="3150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1" fontAlgn="base">
              <a:lnSpc>
                <a:spcPct val="90000"/>
              </a:lnSpc>
              <a:spcBef>
                <a:spcPct val="20000"/>
              </a:spcBef>
              <a:spcAft>
                <a:spcPct val="0"/>
              </a:spcAft>
              <a:defRPr/>
            </a:pPr>
            <a:r>
              <a:rPr lang="en-US" sz="2400" dirty="0" smtClean="0">
                <a:solidFill>
                  <a:sysClr val="windowText" lastClr="000000"/>
                </a:solidFill>
                <a:latin typeface="Calibri"/>
              </a:rPr>
              <a:t>Strengths</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Simple to implement &amp; Use</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Comprehensive – easy to explain and predict</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Robust to noisy data by averaging k-nearest neighbors</a:t>
            </a:r>
          </a:p>
          <a:p>
            <a:pPr marL="800100" lvl="1" indent="-342900" fontAlgn="base">
              <a:lnSpc>
                <a:spcPct val="90000"/>
              </a:lnSpc>
              <a:spcBef>
                <a:spcPct val="20000"/>
              </a:spcBef>
              <a:spcAft>
                <a:spcPct val="0"/>
              </a:spcAft>
              <a:buFont typeface="Arial" panose="020B0604020202020204" pitchFamily="34" charset="0"/>
              <a:buChar char="•"/>
              <a:defRPr/>
            </a:pPr>
            <a:endParaRPr lang="en-US" sz="2400" dirty="0">
              <a:solidFill>
                <a:sysClr val="windowText" lastClr="000000"/>
              </a:solidFill>
              <a:latin typeface="Calibri"/>
            </a:endParaRPr>
          </a:p>
          <a:p>
            <a:pPr lvl="1" fontAlgn="base">
              <a:lnSpc>
                <a:spcPct val="90000"/>
              </a:lnSpc>
              <a:spcBef>
                <a:spcPct val="20000"/>
              </a:spcBef>
              <a:spcAft>
                <a:spcPct val="0"/>
              </a:spcAft>
              <a:defRPr/>
            </a:pPr>
            <a:r>
              <a:rPr lang="en-US" sz="2400" dirty="0" smtClean="0">
                <a:solidFill>
                  <a:sysClr val="windowText" lastClr="000000"/>
                </a:solidFill>
                <a:latin typeface="Calibri"/>
              </a:rPr>
              <a:t>Weakness</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Need a lot of space to store all examples</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Takes more time to classify a new example than with a model</a:t>
            </a:r>
          </a:p>
          <a:p>
            <a:pPr marL="800100" lvl="1" indent="-342900" fontAlgn="base">
              <a:lnSpc>
                <a:spcPct val="90000"/>
              </a:lnSpc>
              <a:spcBef>
                <a:spcPct val="20000"/>
              </a:spcBef>
              <a:spcAft>
                <a:spcPct val="0"/>
              </a:spcAft>
              <a:buFont typeface="Arial" panose="020B0604020202020204" pitchFamily="34" charset="0"/>
              <a:buChar char="•"/>
              <a:defRPr/>
            </a:pPr>
            <a:r>
              <a:rPr lang="en-US" sz="2400" dirty="0" smtClean="0">
                <a:solidFill>
                  <a:sysClr val="windowText" lastClr="000000"/>
                </a:solidFill>
                <a:latin typeface="Calibri"/>
              </a:rPr>
              <a:t>Normalization of variables necessary</a:t>
            </a:r>
          </a:p>
          <a:p>
            <a:pPr marL="800100" lvl="1" indent="-342900" fontAlgn="base">
              <a:lnSpc>
                <a:spcPct val="90000"/>
              </a:lnSpc>
              <a:spcBef>
                <a:spcPct val="20000"/>
              </a:spcBef>
              <a:spcAft>
                <a:spcPct val="0"/>
              </a:spcAft>
              <a:buFont typeface="Arial" panose="020B0604020202020204" pitchFamily="34" charset="0"/>
              <a:buChar char="•"/>
              <a:defRPr/>
            </a:pPr>
            <a:endParaRPr lang="en-US" sz="2400" dirty="0">
              <a:solidFill>
                <a:sysClr val="windowText" lastClr="000000"/>
              </a:solidFill>
              <a:latin typeface="Calibri"/>
            </a:endParaRPr>
          </a:p>
          <a:p>
            <a:pPr marL="742950" lvl="1" indent="-285750" fontAlgn="base">
              <a:lnSpc>
                <a:spcPct val="90000"/>
              </a:lnSpc>
              <a:spcBef>
                <a:spcPct val="20000"/>
              </a:spcBef>
              <a:spcAft>
                <a:spcPct val="0"/>
              </a:spcAft>
              <a:buFont typeface="Wingdings" pitchFamily="2" charset="2"/>
              <a:buNone/>
              <a:defRPr/>
            </a:pPr>
            <a:endParaRPr lang="en-US" sz="2400" dirty="0">
              <a:solidFill>
                <a:sysClr val="windowText" lastClr="000000"/>
              </a:solidFill>
              <a:latin typeface="Calibri"/>
            </a:endParaRPr>
          </a:p>
        </p:txBody>
      </p:sp>
    </p:spTree>
    <p:extLst>
      <p:ext uri="{BB962C8B-B14F-4D97-AF65-F5344CB8AC3E}">
        <p14:creationId xmlns:p14="http://schemas.microsoft.com/office/powerpoint/2010/main" xmlns="" val="3962559326"/>
      </p:ext>
    </p:extLst>
  </p:cSld>
  <p:clrMapOvr>
    <a:masterClrMapping/>
  </p:clrMapOvr>
  <p:transition spd="med">
    <p:wipe dir="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R example: K Nearest Neighbors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182</a:t>
            </a:fld>
            <a:endParaRPr lang="en-US" dirty="0">
              <a:solidFill>
                <a:srgbClr val="AAAAAA"/>
              </a:solidFill>
            </a:endParaRPr>
          </a:p>
        </p:txBody>
      </p:sp>
      <p:sp>
        <p:nvSpPr>
          <p:cNvPr id="21" name="Rectangle 3"/>
          <p:cNvSpPr txBox="1">
            <a:spLocks noChangeArrowheads="1"/>
          </p:cNvSpPr>
          <p:nvPr/>
        </p:nvSpPr>
        <p:spPr bwMode="auto">
          <a:xfrm>
            <a:off x="0" y="396875"/>
            <a:ext cx="10752667" cy="3150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1" fontAlgn="base">
              <a:lnSpc>
                <a:spcPct val="90000"/>
              </a:lnSpc>
              <a:spcBef>
                <a:spcPct val="20000"/>
              </a:spcBef>
              <a:spcAft>
                <a:spcPct val="0"/>
              </a:spcAft>
              <a:defRPr/>
            </a:pPr>
            <a:r>
              <a:rPr lang="en-US" sz="2400" dirty="0" smtClean="0">
                <a:solidFill>
                  <a:sysClr val="windowText" lastClr="000000"/>
                </a:solidFill>
                <a:latin typeface="Calibri"/>
              </a:rPr>
              <a:t>## </a:t>
            </a:r>
            <a:r>
              <a:rPr lang="en-US" sz="2400" dirty="0">
                <a:solidFill>
                  <a:sysClr val="windowText" lastClr="000000"/>
                </a:solidFill>
                <a:latin typeface="Calibri"/>
              </a:rPr>
              <a:t>prepare training data and label vector</a:t>
            </a:r>
          </a:p>
          <a:p>
            <a:pPr lvl="1" fontAlgn="base">
              <a:lnSpc>
                <a:spcPct val="90000"/>
              </a:lnSpc>
              <a:spcBef>
                <a:spcPct val="20000"/>
              </a:spcBef>
              <a:spcAft>
                <a:spcPct val="0"/>
              </a:spcAft>
              <a:defRPr/>
            </a:pPr>
            <a:r>
              <a:rPr lang="en-US" sz="2400" dirty="0">
                <a:solidFill>
                  <a:sysClr val="windowText" lastClr="000000"/>
                </a:solidFill>
                <a:latin typeface="Calibri"/>
              </a:rPr>
              <a:t>train &lt;- iris[-</a:t>
            </a:r>
            <a:r>
              <a:rPr lang="en-US" sz="2400" dirty="0" err="1">
                <a:solidFill>
                  <a:sysClr val="windowText" lastClr="000000"/>
                </a:solidFill>
                <a:latin typeface="Calibri"/>
              </a:rPr>
              <a:t>nrow</a:t>
            </a:r>
            <a:r>
              <a:rPr lang="en-US" sz="2400" dirty="0">
                <a:solidFill>
                  <a:sysClr val="windowText" lastClr="000000"/>
                </a:solidFill>
                <a:latin typeface="Calibri"/>
              </a:rPr>
              <a:t>(iris),-</a:t>
            </a:r>
            <a:r>
              <a:rPr lang="en-US" sz="2400" dirty="0" err="1">
                <a:solidFill>
                  <a:sysClr val="windowText" lastClr="000000"/>
                </a:solidFill>
                <a:latin typeface="Calibri"/>
              </a:rPr>
              <a:t>ncol</a:t>
            </a:r>
            <a:r>
              <a:rPr lang="en-US" sz="2400" dirty="0">
                <a:solidFill>
                  <a:sysClr val="windowText" lastClr="000000"/>
                </a:solidFill>
                <a:latin typeface="Calibri"/>
              </a:rPr>
              <a:t>(iris)]</a:t>
            </a:r>
          </a:p>
          <a:p>
            <a:pPr lvl="1" fontAlgn="base">
              <a:lnSpc>
                <a:spcPct val="90000"/>
              </a:lnSpc>
              <a:spcBef>
                <a:spcPct val="20000"/>
              </a:spcBef>
              <a:spcAft>
                <a:spcPct val="0"/>
              </a:spcAft>
              <a:defRPr/>
            </a:pPr>
            <a:r>
              <a:rPr lang="en-US" sz="2400" dirty="0">
                <a:solidFill>
                  <a:sysClr val="windowText" lastClr="000000"/>
                </a:solidFill>
                <a:latin typeface="Calibri"/>
              </a:rPr>
              <a:t>cl &lt;- iris[-</a:t>
            </a:r>
            <a:r>
              <a:rPr lang="en-US" sz="2400" dirty="0" err="1">
                <a:solidFill>
                  <a:sysClr val="windowText" lastClr="000000"/>
                </a:solidFill>
                <a:latin typeface="Calibri"/>
              </a:rPr>
              <a:t>nrow</a:t>
            </a:r>
            <a:r>
              <a:rPr lang="en-US" sz="2400" dirty="0">
                <a:solidFill>
                  <a:sysClr val="windowText" lastClr="000000"/>
                </a:solidFill>
                <a:latin typeface="Calibri"/>
              </a:rPr>
              <a:t>(iris),</a:t>
            </a:r>
            <a:r>
              <a:rPr lang="en-US" sz="2400" dirty="0" err="1">
                <a:solidFill>
                  <a:sysClr val="windowText" lastClr="000000"/>
                </a:solidFill>
                <a:latin typeface="Calibri"/>
              </a:rPr>
              <a:t>ncol</a:t>
            </a:r>
            <a:r>
              <a:rPr lang="en-US" sz="2400" dirty="0">
                <a:solidFill>
                  <a:sysClr val="windowText" lastClr="000000"/>
                </a:solidFill>
                <a:latin typeface="Calibri"/>
              </a:rPr>
              <a:t>(iris)]</a:t>
            </a:r>
          </a:p>
          <a:p>
            <a:pPr lvl="1" fontAlgn="base">
              <a:lnSpc>
                <a:spcPct val="90000"/>
              </a:lnSpc>
              <a:spcBef>
                <a:spcPct val="20000"/>
              </a:spcBef>
              <a:spcAft>
                <a:spcPct val="0"/>
              </a:spcAft>
              <a:defRPr/>
            </a:pPr>
            <a:r>
              <a:rPr lang="en-US" sz="2400" dirty="0">
                <a:solidFill>
                  <a:sysClr val="windowText" lastClr="000000"/>
                </a:solidFill>
                <a:latin typeface="Calibri"/>
              </a:rPr>
              <a:t># the object to be classified</a:t>
            </a:r>
          </a:p>
          <a:p>
            <a:pPr lvl="1" fontAlgn="base">
              <a:lnSpc>
                <a:spcPct val="90000"/>
              </a:lnSpc>
              <a:spcBef>
                <a:spcPct val="20000"/>
              </a:spcBef>
              <a:spcAft>
                <a:spcPct val="0"/>
              </a:spcAft>
              <a:defRPr/>
            </a:pPr>
            <a:r>
              <a:rPr lang="en-US" sz="2400" dirty="0">
                <a:solidFill>
                  <a:sysClr val="windowText" lastClr="000000"/>
                </a:solidFill>
                <a:latin typeface="Calibri"/>
              </a:rPr>
              <a:t>test &lt;-iris[</a:t>
            </a:r>
            <a:r>
              <a:rPr lang="en-US" sz="2400" dirty="0" err="1">
                <a:solidFill>
                  <a:sysClr val="windowText" lastClr="000000"/>
                </a:solidFill>
                <a:latin typeface="Calibri"/>
              </a:rPr>
              <a:t>nrow</a:t>
            </a:r>
            <a:r>
              <a:rPr lang="en-US" sz="2400" dirty="0">
                <a:solidFill>
                  <a:sysClr val="windowText" lastClr="000000"/>
                </a:solidFill>
                <a:latin typeface="Calibri"/>
              </a:rPr>
              <a:t>(iris),-</a:t>
            </a:r>
            <a:r>
              <a:rPr lang="en-US" sz="2400" dirty="0" err="1">
                <a:solidFill>
                  <a:sysClr val="windowText" lastClr="000000"/>
                </a:solidFill>
                <a:latin typeface="Calibri"/>
              </a:rPr>
              <a:t>ncol</a:t>
            </a:r>
            <a:r>
              <a:rPr lang="en-US" sz="2400" dirty="0">
                <a:solidFill>
                  <a:sysClr val="windowText" lastClr="000000"/>
                </a:solidFill>
                <a:latin typeface="Calibri"/>
              </a:rPr>
              <a:t>(iris)]</a:t>
            </a:r>
          </a:p>
          <a:p>
            <a:pPr lvl="1" fontAlgn="base">
              <a:lnSpc>
                <a:spcPct val="90000"/>
              </a:lnSpc>
              <a:spcBef>
                <a:spcPct val="20000"/>
              </a:spcBef>
              <a:spcAft>
                <a:spcPct val="0"/>
              </a:spcAft>
              <a:defRPr/>
            </a:pPr>
            <a:endParaRPr lang="en-US" sz="2400" dirty="0">
              <a:solidFill>
                <a:sysClr val="windowText" lastClr="000000"/>
              </a:solidFill>
              <a:latin typeface="Calibri"/>
            </a:endParaRPr>
          </a:p>
          <a:p>
            <a:pPr lvl="1" fontAlgn="base">
              <a:lnSpc>
                <a:spcPct val="90000"/>
              </a:lnSpc>
              <a:spcBef>
                <a:spcPct val="20000"/>
              </a:spcBef>
              <a:spcAft>
                <a:spcPct val="0"/>
              </a:spcAft>
              <a:defRPr/>
            </a:pPr>
            <a:r>
              <a:rPr lang="en-US" sz="2400" dirty="0">
                <a:solidFill>
                  <a:sysClr val="windowText" lastClr="000000"/>
                </a:solidFill>
                <a:latin typeface="Calibri"/>
              </a:rPr>
              <a:t>#installing and loading relevant package</a:t>
            </a:r>
          </a:p>
          <a:p>
            <a:pPr lvl="1" fontAlgn="base">
              <a:lnSpc>
                <a:spcPct val="90000"/>
              </a:lnSpc>
              <a:spcBef>
                <a:spcPct val="20000"/>
              </a:spcBef>
              <a:spcAft>
                <a:spcPct val="0"/>
              </a:spcAft>
              <a:defRPr/>
            </a:pPr>
            <a:r>
              <a:rPr lang="en-US" sz="2400" dirty="0" err="1">
                <a:solidFill>
                  <a:sysClr val="windowText" lastClr="000000"/>
                </a:solidFill>
                <a:latin typeface="Calibri"/>
              </a:rPr>
              <a:t>install.packages</a:t>
            </a:r>
            <a:r>
              <a:rPr lang="en-US" sz="2400" dirty="0">
                <a:solidFill>
                  <a:sysClr val="windowText" lastClr="000000"/>
                </a:solidFill>
                <a:latin typeface="Calibri"/>
              </a:rPr>
              <a:t>("class")</a:t>
            </a:r>
          </a:p>
          <a:p>
            <a:pPr lvl="1" fontAlgn="base">
              <a:lnSpc>
                <a:spcPct val="90000"/>
              </a:lnSpc>
              <a:spcBef>
                <a:spcPct val="20000"/>
              </a:spcBef>
              <a:spcAft>
                <a:spcPct val="0"/>
              </a:spcAft>
              <a:defRPr/>
            </a:pPr>
            <a:r>
              <a:rPr lang="en-US" sz="2400" dirty="0">
                <a:solidFill>
                  <a:sysClr val="windowText" lastClr="000000"/>
                </a:solidFill>
                <a:latin typeface="Calibri"/>
              </a:rPr>
              <a:t>library(class)</a:t>
            </a:r>
          </a:p>
          <a:p>
            <a:pPr lvl="1" fontAlgn="base">
              <a:lnSpc>
                <a:spcPct val="90000"/>
              </a:lnSpc>
              <a:spcBef>
                <a:spcPct val="20000"/>
              </a:spcBef>
              <a:spcAft>
                <a:spcPct val="0"/>
              </a:spcAft>
              <a:defRPr/>
            </a:pPr>
            <a:endParaRPr lang="en-US" sz="2400" dirty="0">
              <a:solidFill>
                <a:sysClr val="windowText" lastClr="000000"/>
              </a:solidFill>
              <a:latin typeface="Calibri"/>
            </a:endParaRPr>
          </a:p>
          <a:p>
            <a:pPr lvl="1" fontAlgn="base">
              <a:lnSpc>
                <a:spcPct val="90000"/>
              </a:lnSpc>
              <a:spcBef>
                <a:spcPct val="20000"/>
              </a:spcBef>
              <a:spcAft>
                <a:spcPct val="0"/>
              </a:spcAft>
              <a:defRPr/>
            </a:pPr>
            <a:r>
              <a:rPr lang="en-US" sz="2400" dirty="0">
                <a:solidFill>
                  <a:sysClr val="windowText" lastClr="000000"/>
                </a:solidFill>
                <a:latin typeface="Calibri"/>
              </a:rPr>
              <a:t># call </a:t>
            </a:r>
            <a:r>
              <a:rPr lang="en-US" sz="2400" dirty="0" err="1">
                <a:solidFill>
                  <a:sysClr val="windowText" lastClr="000000"/>
                </a:solidFill>
                <a:latin typeface="Calibri"/>
              </a:rPr>
              <a:t>knn</a:t>
            </a:r>
            <a:r>
              <a:rPr lang="en-US" sz="2400" dirty="0">
                <a:solidFill>
                  <a:sysClr val="windowText" lastClr="000000"/>
                </a:solidFill>
                <a:latin typeface="Calibri"/>
              </a:rPr>
              <a:t>() and get its summary</a:t>
            </a:r>
          </a:p>
          <a:p>
            <a:pPr lvl="1" fontAlgn="base">
              <a:lnSpc>
                <a:spcPct val="90000"/>
              </a:lnSpc>
              <a:spcBef>
                <a:spcPct val="20000"/>
              </a:spcBef>
              <a:spcAft>
                <a:spcPct val="0"/>
              </a:spcAft>
              <a:defRPr/>
            </a:pPr>
            <a:r>
              <a:rPr lang="en-US" sz="2400" dirty="0">
                <a:solidFill>
                  <a:sysClr val="windowText" lastClr="000000"/>
                </a:solidFill>
                <a:latin typeface="Calibri"/>
              </a:rPr>
              <a:t>summary(</a:t>
            </a:r>
            <a:r>
              <a:rPr lang="en-US" sz="2400" dirty="0" err="1">
                <a:solidFill>
                  <a:sysClr val="windowText" lastClr="000000"/>
                </a:solidFill>
                <a:latin typeface="Calibri"/>
              </a:rPr>
              <a:t>knn</a:t>
            </a:r>
            <a:r>
              <a:rPr lang="en-US" sz="2400" dirty="0">
                <a:solidFill>
                  <a:sysClr val="windowText" lastClr="000000"/>
                </a:solidFill>
                <a:latin typeface="Calibri"/>
              </a:rPr>
              <a:t>(train, test, cl, k = 20))</a:t>
            </a:r>
          </a:p>
          <a:p>
            <a:pPr marL="742950" lvl="1" indent="-285750" fontAlgn="base">
              <a:lnSpc>
                <a:spcPct val="90000"/>
              </a:lnSpc>
              <a:spcBef>
                <a:spcPct val="20000"/>
              </a:spcBef>
              <a:spcAft>
                <a:spcPct val="0"/>
              </a:spcAft>
              <a:buFont typeface="Wingdings" pitchFamily="2" charset="2"/>
              <a:buNone/>
              <a:defRPr/>
            </a:pPr>
            <a:endParaRPr lang="en-US" sz="2400" dirty="0">
              <a:solidFill>
                <a:sysClr val="windowText" lastClr="000000"/>
              </a:solidFill>
              <a:latin typeface="Calibri"/>
            </a:endParaRPr>
          </a:p>
        </p:txBody>
      </p:sp>
    </p:spTree>
    <p:extLst>
      <p:ext uri="{BB962C8B-B14F-4D97-AF65-F5344CB8AC3E}">
        <p14:creationId xmlns:p14="http://schemas.microsoft.com/office/powerpoint/2010/main" xmlns="" val="282664187"/>
      </p:ext>
    </p:extLst>
  </p:cSld>
  <p:clrMapOvr>
    <a:masterClrMapping/>
  </p:clrMapOvr>
  <p:transition spd="med">
    <p:wipe dir="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Shape 1"/>
          <p:cNvSpPr txBox="1"/>
          <p:nvPr/>
        </p:nvSpPr>
        <p:spPr>
          <a:xfrm>
            <a:off x="504000" y="226080"/>
            <a:ext cx="9071640" cy="946440"/>
          </a:xfrm>
          <a:prstGeom prst="rect">
            <a:avLst/>
          </a:prstGeom>
          <a:noFill/>
          <a:ln>
            <a:noFill/>
          </a:ln>
        </p:spPr>
        <p:txBody>
          <a:bodyPr lIns="0" tIns="0" rIns="0" bIns="0" anchor="ctr"/>
          <a:lstStyle/>
          <a:p>
            <a:pPr algn="ctr"/>
            <a:r>
              <a:rPr lang="en-US" sz="4400" b="0" strike="noStrike" spc="-1">
                <a:latin typeface="Arial"/>
              </a:rPr>
              <a:t>What is Support Vector Machine?</a:t>
            </a:r>
          </a:p>
        </p:txBody>
      </p:sp>
      <p:sp>
        <p:nvSpPr>
          <p:cNvPr id="63" name="TextShape 2"/>
          <p:cNvSpPr txBox="1"/>
          <p:nvPr/>
        </p:nvSpPr>
        <p:spPr>
          <a:xfrm>
            <a:off x="504000" y="1326600"/>
            <a:ext cx="5896800" cy="3976920"/>
          </a:xfrm>
          <a:prstGeom prst="rect">
            <a:avLst/>
          </a:prstGeom>
          <a:noFill/>
          <a:ln>
            <a:noFill/>
          </a:ln>
        </p:spPr>
        <p:txBody>
          <a:bodyPr lIns="0" tIns="0" rIns="0" bIns="0">
            <a:normAutofit fontScale="92500" lnSpcReduction="10000"/>
          </a:bodyPr>
          <a:lstStyle/>
          <a:p>
            <a:pPr marL="432000" indent="-324000" algn="just">
              <a:spcBef>
                <a:spcPts val="1417"/>
              </a:spcBef>
              <a:buClr>
                <a:srgbClr val="000000"/>
              </a:buClr>
              <a:buSzPct val="45000"/>
              <a:buFont typeface="Wingdings" charset="2"/>
              <a:buChar char=""/>
            </a:pPr>
            <a:r>
              <a:rPr lang="en-US" sz="1800" b="0" strike="noStrike" spc="-1">
                <a:latin typeface="Arial"/>
              </a:rPr>
              <a:t>“Support Vector Machine” (SVM) is a supervised machine learning algorithm which can be used for both classification or regression challenges. </a:t>
            </a:r>
          </a:p>
          <a:p>
            <a:pPr marL="432000" indent="-324000" algn="just">
              <a:spcBef>
                <a:spcPts val="1417"/>
              </a:spcBef>
              <a:buClr>
                <a:srgbClr val="000000"/>
              </a:buClr>
              <a:buSzPct val="45000"/>
              <a:buFont typeface="Wingdings" charset="2"/>
              <a:buChar char=""/>
            </a:pPr>
            <a:r>
              <a:rPr lang="en-US" sz="1800" b="0" strike="noStrike" spc="-1">
                <a:latin typeface="Arial"/>
              </a:rPr>
              <a:t>However,  it is mostly used in classification problems. In this algorithm, we plot each data item as a point in n-dimensional space (where n is number of features you have) with the value of each feature being the value of a particular coordinate. </a:t>
            </a:r>
          </a:p>
          <a:p>
            <a:pPr marL="432000" indent="-324000" algn="just">
              <a:spcBef>
                <a:spcPts val="1417"/>
              </a:spcBef>
              <a:buClr>
                <a:srgbClr val="000000"/>
              </a:buClr>
              <a:buSzPct val="45000"/>
              <a:buFont typeface="Wingdings" charset="2"/>
              <a:buChar char=""/>
            </a:pPr>
            <a:r>
              <a:rPr lang="en-US" sz="1800" b="0" strike="noStrike" spc="-1">
                <a:latin typeface="Arial"/>
              </a:rPr>
              <a:t>Then, we perform classification by finding the hyper-plane that differentiate the two classes very well (look at the below snapshot).</a:t>
            </a:r>
          </a:p>
          <a:p>
            <a:pPr marL="432000" indent="-324000" algn="just">
              <a:spcBef>
                <a:spcPts val="1417"/>
              </a:spcBef>
              <a:buClr>
                <a:srgbClr val="000000"/>
              </a:buClr>
              <a:buSzPct val="45000"/>
              <a:buFont typeface="Wingdings" charset="2"/>
              <a:buChar char=""/>
            </a:pPr>
            <a:r>
              <a:rPr lang="en-US" sz="1800" b="0" strike="noStrike" spc="-1">
                <a:latin typeface="Arial"/>
              </a:rPr>
              <a:t>Support Vectors are simply the co-ordinates of individual observation. Support Vector Machine is a frontier which best segregates the two classes (hyper-plane/ line).</a:t>
            </a:r>
          </a:p>
        </p:txBody>
      </p:sp>
      <p:pic>
        <p:nvPicPr>
          <p:cNvPr id="64" name="Picture 63"/>
          <p:cNvPicPr/>
          <p:nvPr/>
        </p:nvPicPr>
        <p:blipFill>
          <a:blip r:embed="rId2"/>
          <a:stretch/>
        </p:blipFill>
        <p:spPr>
          <a:xfrm>
            <a:off x="6589800" y="1407600"/>
            <a:ext cx="3123720" cy="3566160"/>
          </a:xfrm>
          <a:prstGeom prst="rect">
            <a:avLst/>
          </a:prstGeom>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66"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Identify the right hyper-plane (Scenario-1): Here, we have three hyper-planes (A, B and C). Now, identify the right hyper-plane to classify star and circle.</a:t>
            </a:r>
          </a:p>
        </p:txBody>
      </p:sp>
      <p:pic>
        <p:nvPicPr>
          <p:cNvPr id="67" name="Picture 66"/>
          <p:cNvPicPr/>
          <p:nvPr/>
        </p:nvPicPr>
        <p:blipFill>
          <a:blip r:embed="rId2"/>
          <a:stretch/>
        </p:blipFill>
        <p:spPr>
          <a:xfrm>
            <a:off x="1040400" y="2116800"/>
            <a:ext cx="3710520" cy="2620800"/>
          </a:xfrm>
          <a:prstGeom prst="rect">
            <a:avLst/>
          </a:prstGeom>
          <a:ln>
            <a:noFill/>
          </a:ln>
        </p:spPr>
      </p:pic>
      <p:sp>
        <p:nvSpPr>
          <p:cNvPr id="68" name="TextShape 3"/>
          <p:cNvSpPr txBox="1"/>
          <p:nvPr/>
        </p:nvSpPr>
        <p:spPr>
          <a:xfrm>
            <a:off x="5303520" y="2560320"/>
            <a:ext cx="4206240" cy="1626120"/>
          </a:xfrm>
          <a:prstGeom prst="rect">
            <a:avLst/>
          </a:prstGeom>
          <a:noFill/>
          <a:ln>
            <a:noFill/>
          </a:ln>
        </p:spPr>
        <p:txBody>
          <a:bodyPr lIns="90000" tIns="45000" rIns="90000" bIns="45000"/>
          <a:lstStyle/>
          <a:p>
            <a:r>
              <a:rPr lang="en-US" sz="1800" b="0" strike="noStrike" spc="-1">
                <a:latin typeface="Arial"/>
              </a:rPr>
              <a:t>You need to remember a thumb rule to identify the right hyper-plane: “Select the hyper-plane which segregates the two classes better”. In this scenario, hyper-plane “B” has excellently performed this job.</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70"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Identify the right hyper-plane (Scenario-2): Here, we have three hyper-planes (A, B and C) and all are segregating the classes well. Now, How can we identify the right hyper-plane?</a:t>
            </a:r>
          </a:p>
        </p:txBody>
      </p:sp>
      <p:sp>
        <p:nvSpPr>
          <p:cNvPr id="71" name="TextShape 3"/>
          <p:cNvSpPr txBox="1"/>
          <p:nvPr/>
        </p:nvSpPr>
        <p:spPr>
          <a:xfrm>
            <a:off x="5303520" y="2560320"/>
            <a:ext cx="4206240" cy="1626120"/>
          </a:xfrm>
          <a:prstGeom prst="rect">
            <a:avLst/>
          </a:prstGeom>
          <a:noFill/>
          <a:ln>
            <a:noFill/>
          </a:ln>
        </p:spPr>
        <p:txBody>
          <a:bodyPr lIns="90000" tIns="45000" rIns="90000" bIns="45000"/>
          <a:lstStyle/>
          <a:p>
            <a:r>
              <a:rPr lang="en-US" sz="1800" b="0" strike="noStrike" spc="-1">
                <a:latin typeface="Arial"/>
              </a:rPr>
              <a:t>Here, maximizing the distances between nearest data point (either class) and hyper-plane will help us to decide the right hyper-plane. This distance is called as Margin. Let’s look at the below snapshot:</a:t>
            </a:r>
          </a:p>
        </p:txBody>
      </p:sp>
      <p:pic>
        <p:nvPicPr>
          <p:cNvPr id="72" name="Picture 71"/>
          <p:cNvPicPr/>
          <p:nvPr/>
        </p:nvPicPr>
        <p:blipFill>
          <a:blip r:embed="rId2"/>
          <a:stretch/>
        </p:blipFill>
        <p:spPr>
          <a:xfrm>
            <a:off x="686520" y="2347920"/>
            <a:ext cx="3626640" cy="2590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74" name="TextShape 2"/>
          <p:cNvSpPr txBox="1"/>
          <p:nvPr/>
        </p:nvSpPr>
        <p:spPr>
          <a:xfrm>
            <a:off x="4754880" y="1463040"/>
            <a:ext cx="4754880" cy="2991240"/>
          </a:xfrm>
          <a:prstGeom prst="rect">
            <a:avLst/>
          </a:prstGeom>
          <a:noFill/>
          <a:ln>
            <a:noFill/>
          </a:ln>
        </p:spPr>
        <p:txBody>
          <a:bodyPr lIns="90000" tIns="45000" rIns="90000" bIns="45000"/>
          <a:lstStyle/>
          <a:p>
            <a:pPr marL="216000" indent="-216000" algn="just">
              <a:buClr>
                <a:srgbClr val="000000"/>
              </a:buClr>
              <a:buSzPct val="45000"/>
              <a:buFont typeface="Wingdings" charset="2"/>
              <a:buChar char=""/>
            </a:pPr>
            <a:r>
              <a:rPr lang="en-US" sz="1800" b="0" strike="noStrike" spc="-1">
                <a:latin typeface="Arial"/>
              </a:rPr>
              <a:t>Here, we can see that the margin for hyper-plane C is high as compared to both A and B. Hence, we name the right hyper-plane as C. </a:t>
            </a:r>
          </a:p>
          <a:p>
            <a:pPr marL="216000" indent="-216000" algn="just">
              <a:buClr>
                <a:srgbClr val="000000"/>
              </a:buClr>
              <a:buSzPct val="45000"/>
              <a:buFont typeface="Wingdings" charset="2"/>
              <a:buChar char=""/>
            </a:pPr>
            <a:r>
              <a:rPr lang="en-US" sz="1800" b="0" strike="noStrike" spc="-1">
                <a:latin typeface="Arial"/>
              </a:rPr>
              <a:t>Another lightning reason for selecting the hyper-plane with higher margin is robustness. </a:t>
            </a:r>
          </a:p>
          <a:p>
            <a:pPr marL="216000" indent="-216000" algn="just">
              <a:buClr>
                <a:srgbClr val="000000"/>
              </a:buClr>
              <a:buSzPct val="45000"/>
              <a:buFont typeface="Wingdings" charset="2"/>
              <a:buChar char=""/>
            </a:pPr>
            <a:r>
              <a:rPr lang="en-US" sz="1800" b="0" strike="noStrike" spc="-1">
                <a:latin typeface="Arial"/>
              </a:rPr>
              <a:t>If we select a hyper-plane having low margin then there is high chance of miss-classification.</a:t>
            </a:r>
          </a:p>
        </p:txBody>
      </p:sp>
      <p:pic>
        <p:nvPicPr>
          <p:cNvPr id="75" name="Picture 74"/>
          <p:cNvPicPr/>
          <p:nvPr/>
        </p:nvPicPr>
        <p:blipFill>
          <a:blip r:embed="rId2"/>
          <a:stretch/>
        </p:blipFill>
        <p:spPr>
          <a:xfrm>
            <a:off x="803520" y="1510200"/>
            <a:ext cx="3680280" cy="3153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77"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Identify the right hyper-plane (Scenario-3):</a:t>
            </a:r>
          </a:p>
        </p:txBody>
      </p:sp>
      <p:sp>
        <p:nvSpPr>
          <p:cNvPr id="78" name="TextShape 3"/>
          <p:cNvSpPr txBox="1"/>
          <p:nvPr/>
        </p:nvSpPr>
        <p:spPr>
          <a:xfrm>
            <a:off x="5303520" y="1912320"/>
            <a:ext cx="4206240" cy="2751120"/>
          </a:xfrm>
          <a:prstGeom prst="rect">
            <a:avLst/>
          </a:prstGeom>
          <a:noFill/>
          <a:ln>
            <a:noFill/>
          </a:ln>
        </p:spPr>
        <p:txBody>
          <a:bodyPr lIns="90000" tIns="45000" rIns="90000" bIns="45000"/>
          <a:lstStyle/>
          <a:p>
            <a:pPr marL="216000" indent="-216000" algn="just">
              <a:buClr>
                <a:srgbClr val="000000"/>
              </a:buClr>
              <a:buSzPct val="45000"/>
              <a:buFont typeface="Wingdings" charset="2"/>
              <a:buChar char=""/>
            </a:pPr>
            <a:r>
              <a:rPr lang="en-US" sz="1800" b="0" strike="noStrike" spc="-1">
                <a:latin typeface="Arial"/>
              </a:rPr>
              <a:t>Some of you may have selected the hyper-plane B as it has higher margin compared to A. But, here is the catch, SVM selects the hyper-plane which classifies the classes accurately prior to maximizing margin. </a:t>
            </a:r>
          </a:p>
          <a:p>
            <a:pPr marL="216000" indent="-216000" algn="just">
              <a:buClr>
                <a:srgbClr val="000000"/>
              </a:buClr>
              <a:buSzPct val="45000"/>
              <a:buFont typeface="Wingdings" charset="2"/>
              <a:buChar char=""/>
            </a:pPr>
            <a:r>
              <a:rPr lang="en-US" sz="1800" b="0" strike="noStrike" spc="-1">
                <a:latin typeface="Arial"/>
              </a:rPr>
              <a:t>Here, hyper-plane B has a classification error and A has classified all correctly. Therefore, the right hyper-plane is A.</a:t>
            </a:r>
          </a:p>
        </p:txBody>
      </p:sp>
      <p:pic>
        <p:nvPicPr>
          <p:cNvPr id="79" name="Picture 78"/>
          <p:cNvPicPr/>
          <p:nvPr/>
        </p:nvPicPr>
        <p:blipFill>
          <a:blip r:embed="rId2"/>
          <a:stretch/>
        </p:blipFill>
        <p:spPr>
          <a:xfrm>
            <a:off x="828360" y="1964880"/>
            <a:ext cx="3702960" cy="2636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81"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Can we classify two classes (Scenario-4)?: Here, I am unable to segregate the two classes using a straight line, as one of star lies in the territory of other(circle) class as an outlier.</a:t>
            </a:r>
          </a:p>
        </p:txBody>
      </p:sp>
      <p:sp>
        <p:nvSpPr>
          <p:cNvPr id="82" name="TextShape 3"/>
          <p:cNvSpPr txBox="1"/>
          <p:nvPr/>
        </p:nvSpPr>
        <p:spPr>
          <a:xfrm>
            <a:off x="5303520" y="2200320"/>
            <a:ext cx="4206240" cy="2751120"/>
          </a:xfrm>
          <a:prstGeom prst="rect">
            <a:avLst/>
          </a:prstGeom>
          <a:noFill/>
          <a:ln>
            <a:noFill/>
          </a:ln>
        </p:spPr>
        <p:txBody>
          <a:bodyPr lIns="90000" tIns="45000" rIns="90000" bIns="45000"/>
          <a:lstStyle/>
          <a:p>
            <a:pPr marL="216000" indent="-216000" algn="just">
              <a:buClr>
                <a:srgbClr val="000000"/>
              </a:buClr>
              <a:buSzPct val="45000"/>
              <a:buFont typeface="Wingdings" charset="2"/>
              <a:buChar char=""/>
            </a:pPr>
            <a:r>
              <a:rPr lang="en-US" sz="1800" b="0" strike="noStrike" spc="-1">
                <a:latin typeface="Arial"/>
              </a:rPr>
              <a:t>As already mentioned, one star at other end is like an outlier for star class. </a:t>
            </a:r>
          </a:p>
          <a:p>
            <a:pPr marL="216000" indent="-216000" algn="just">
              <a:buClr>
                <a:srgbClr val="000000"/>
              </a:buClr>
              <a:buSzPct val="45000"/>
              <a:buFont typeface="Wingdings" charset="2"/>
              <a:buChar char=""/>
            </a:pPr>
            <a:r>
              <a:rPr lang="en-US" sz="1800" b="0" strike="noStrike" spc="-1">
                <a:latin typeface="Arial"/>
              </a:rPr>
              <a:t>SVM has a feature to ignore outliers and find the hyper-plane that has maximum margin. Hence, we can say, SVM is robust to outliers.</a:t>
            </a:r>
          </a:p>
        </p:txBody>
      </p:sp>
      <p:pic>
        <p:nvPicPr>
          <p:cNvPr id="83" name="Picture 82"/>
          <p:cNvPicPr/>
          <p:nvPr/>
        </p:nvPicPr>
        <p:blipFill>
          <a:blip r:embed="rId2"/>
          <a:stretch/>
        </p:blipFill>
        <p:spPr>
          <a:xfrm>
            <a:off x="820800" y="2439360"/>
            <a:ext cx="3718080" cy="2407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85"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Find the hyper-plane to segregate to classes (Scenario-5): In the scenario below, we can’t have linear hyper-plane between the two classes, so how does SVM classify these two classes? Till now, we have only looked at the linear hyper-plane.</a:t>
            </a:r>
          </a:p>
        </p:txBody>
      </p:sp>
      <p:sp>
        <p:nvSpPr>
          <p:cNvPr id="86" name="TextShape 3"/>
          <p:cNvSpPr txBox="1"/>
          <p:nvPr/>
        </p:nvSpPr>
        <p:spPr>
          <a:xfrm>
            <a:off x="5303520" y="2200320"/>
            <a:ext cx="4206240" cy="2751120"/>
          </a:xfrm>
          <a:prstGeom prst="rect">
            <a:avLst/>
          </a:prstGeom>
          <a:noFill/>
          <a:ln>
            <a:noFill/>
          </a:ln>
        </p:spPr>
        <p:txBody>
          <a:bodyPr lIns="90000" tIns="45000" rIns="90000" bIns="45000"/>
          <a:lstStyle/>
          <a:p>
            <a:pPr marL="216000" indent="-216000" algn="just">
              <a:buClr>
                <a:srgbClr val="000000"/>
              </a:buClr>
              <a:buSzPct val="45000"/>
              <a:buFont typeface="Wingdings" charset="2"/>
              <a:buChar char=""/>
            </a:pPr>
            <a:r>
              <a:rPr lang="en-US" sz="1800" b="0" strike="noStrike" spc="-1">
                <a:latin typeface="Arial"/>
              </a:rPr>
              <a:t>As already mentioned, one star at other end is like an outlier for star class. </a:t>
            </a:r>
          </a:p>
          <a:p>
            <a:pPr marL="216000" indent="-216000" algn="just">
              <a:buClr>
                <a:srgbClr val="000000"/>
              </a:buClr>
              <a:buSzPct val="45000"/>
              <a:buFont typeface="Wingdings" charset="2"/>
              <a:buChar char=""/>
            </a:pPr>
            <a:r>
              <a:rPr lang="en-US" sz="1800" b="0" strike="noStrike" spc="-1">
                <a:latin typeface="Arial"/>
              </a:rPr>
              <a:t>SVM has a feature to ignore outliers and find the hyper-plane that has maximum margin. Hence, we can say, SVM is robust to outliers.</a:t>
            </a:r>
          </a:p>
        </p:txBody>
      </p:sp>
      <p:pic>
        <p:nvPicPr>
          <p:cNvPr id="87" name="Picture 86"/>
          <p:cNvPicPr/>
          <p:nvPr/>
        </p:nvPicPr>
        <p:blipFill>
          <a:blip r:embed="rId2"/>
          <a:stretch/>
        </p:blipFill>
        <p:spPr>
          <a:xfrm>
            <a:off x="809640" y="2124720"/>
            <a:ext cx="3596400" cy="3108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Introduction to Data Mining</a:t>
            </a:r>
            <a:endParaRPr lang="en-US" sz="2800" b="0" strike="noStrike" spc="-1">
              <a:latin typeface="Arial"/>
            </a:endParaRPr>
          </a:p>
        </p:txBody>
      </p:sp>
      <p:sp>
        <p:nvSpPr>
          <p:cNvPr id="649"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50"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51" name="Picture 650"/>
          <p:cNvPicPr/>
          <p:nvPr/>
        </p:nvPicPr>
        <p:blipFill>
          <a:blip r:embed="rId2"/>
          <a:stretch/>
        </p:blipFill>
        <p:spPr>
          <a:xfrm>
            <a:off x="343800" y="1280160"/>
            <a:ext cx="9163440" cy="4127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89"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SVM can solve this problem. Easily! It solves this problem by introducing additional feature. Here, we will add a new feature z=x^2+y^2. Now, let’s plot the data points on axis x and z:</a:t>
            </a:r>
          </a:p>
        </p:txBody>
      </p:sp>
      <p:sp>
        <p:nvSpPr>
          <p:cNvPr id="90" name="TextShape 3"/>
          <p:cNvSpPr txBox="1"/>
          <p:nvPr/>
        </p:nvSpPr>
        <p:spPr>
          <a:xfrm>
            <a:off x="5303520" y="2200320"/>
            <a:ext cx="4206240" cy="2751120"/>
          </a:xfrm>
          <a:prstGeom prst="rect">
            <a:avLst/>
          </a:prstGeom>
          <a:noFill/>
          <a:ln>
            <a:noFill/>
          </a:ln>
        </p:spPr>
        <p:txBody>
          <a:bodyPr lIns="90000" tIns="45000" rIns="90000" bIns="45000"/>
          <a:lstStyle/>
          <a:p>
            <a:pPr marL="216000" indent="-216000" algn="just">
              <a:buClr>
                <a:srgbClr val="000000"/>
              </a:buClr>
              <a:buSzPct val="45000"/>
              <a:buFont typeface="Wingdings" charset="2"/>
              <a:buChar char=""/>
            </a:pPr>
            <a:r>
              <a:rPr lang="en-US" sz="1800" b="0" strike="noStrike" spc="-1">
                <a:latin typeface="Arial"/>
              </a:rPr>
              <a:t>All values for z would be positive always because z is the squared sum of both x and y</a:t>
            </a:r>
          </a:p>
          <a:p>
            <a:pPr marL="216000" indent="-216000" algn="just">
              <a:buClr>
                <a:srgbClr val="000000"/>
              </a:buClr>
              <a:buSzPct val="45000"/>
              <a:buFont typeface="Wingdings" charset="2"/>
              <a:buChar char=""/>
            </a:pPr>
            <a:r>
              <a:rPr lang="en-US" sz="1800" b="0" strike="noStrike" spc="-1">
                <a:latin typeface="Arial"/>
              </a:rPr>
              <a:t>In the original plot, red circles appear close to the origin of x and y axes, leading to lower value of z and star relatively away from the origin result to higher value of z.</a:t>
            </a:r>
          </a:p>
        </p:txBody>
      </p:sp>
      <p:pic>
        <p:nvPicPr>
          <p:cNvPr id="91" name="Picture 90"/>
          <p:cNvPicPr/>
          <p:nvPr/>
        </p:nvPicPr>
        <p:blipFill>
          <a:blip r:embed="rId2"/>
          <a:stretch/>
        </p:blipFill>
        <p:spPr>
          <a:xfrm>
            <a:off x="842400" y="2121840"/>
            <a:ext cx="3314520" cy="2826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93"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lgn="just">
              <a:spcBef>
                <a:spcPts val="1417"/>
              </a:spcBef>
              <a:buClr>
                <a:srgbClr val="000000"/>
              </a:buClr>
              <a:buSzPct val="45000"/>
              <a:buFont typeface="Wingdings" charset="2"/>
              <a:buChar char=""/>
            </a:pPr>
            <a:r>
              <a:rPr lang="en-US" sz="1800" b="0" strike="noStrike" spc="-1">
                <a:latin typeface="Arial"/>
              </a:rPr>
              <a:t>In SVM, it is easy to have a linear hyper-plane between these two classes.</a:t>
            </a:r>
          </a:p>
          <a:p>
            <a:pPr marL="432000" indent="-324000" algn="just">
              <a:spcBef>
                <a:spcPts val="1417"/>
              </a:spcBef>
              <a:buClr>
                <a:srgbClr val="000000"/>
              </a:buClr>
              <a:buSzPct val="45000"/>
              <a:buFont typeface="Wingdings" charset="2"/>
              <a:buChar char=""/>
            </a:pPr>
            <a:r>
              <a:rPr lang="en-US" sz="1800" b="0" strike="noStrike" spc="-1">
                <a:latin typeface="Arial"/>
              </a:rPr>
              <a:t>SVM has a technique called the kernel trick. These are functions which takes low dimensional input space and transform it to a higher dimensional space i.e. it converts not separable problem to separable problem, these functions are called kernels. </a:t>
            </a:r>
          </a:p>
          <a:p>
            <a:pPr marL="432000" indent="-324000" algn="just">
              <a:spcBef>
                <a:spcPts val="1417"/>
              </a:spcBef>
              <a:buClr>
                <a:srgbClr val="000000"/>
              </a:buClr>
              <a:buSzPct val="45000"/>
              <a:buFont typeface="Wingdings" charset="2"/>
              <a:buChar char=""/>
            </a:pPr>
            <a:r>
              <a:rPr lang="en-US" sz="1800" b="0" strike="noStrike" spc="-1">
                <a:latin typeface="Arial"/>
              </a:rPr>
              <a:t>It is mostly useful in non-linear separation problem. Simply put, it does some extremely complex data transformations, then find out the process to separate the data based on the labels or outputs you’ve defined.</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95"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lgn="just">
              <a:spcBef>
                <a:spcPts val="1417"/>
              </a:spcBef>
              <a:buClr>
                <a:srgbClr val="000000"/>
              </a:buClr>
              <a:buSzPct val="45000"/>
              <a:buFont typeface="Wingdings" charset="2"/>
              <a:buChar char=""/>
            </a:pPr>
            <a:r>
              <a:rPr lang="en-US" sz="1800" b="0" strike="noStrike" spc="-1">
                <a:latin typeface="Arial"/>
              </a:rPr>
              <a:t>When we look at the hyper-plane in original input space it looks like a circle:</a:t>
            </a:r>
          </a:p>
        </p:txBody>
      </p:sp>
      <p:pic>
        <p:nvPicPr>
          <p:cNvPr id="96" name="Picture 95"/>
          <p:cNvPicPr/>
          <p:nvPr/>
        </p:nvPicPr>
        <p:blipFill>
          <a:blip r:embed="rId2"/>
          <a:stretch/>
        </p:blipFill>
        <p:spPr>
          <a:xfrm>
            <a:off x="999720" y="1789920"/>
            <a:ext cx="3360240" cy="2986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98"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lgn="just">
              <a:spcBef>
                <a:spcPts val="1417"/>
              </a:spcBef>
              <a:buClr>
                <a:srgbClr val="000000"/>
              </a:buClr>
              <a:buSzPct val="45000"/>
              <a:buFont typeface="Wingdings" charset="2"/>
              <a:buChar char=""/>
            </a:pPr>
            <a:r>
              <a:rPr lang="en-US" sz="1800" b="0" strike="noStrike" spc="-1">
                <a:latin typeface="Arial"/>
              </a:rPr>
              <a:t>When we look at the hyper-plane in original input space it looks like a circle:</a:t>
            </a:r>
          </a:p>
        </p:txBody>
      </p:sp>
      <p:pic>
        <p:nvPicPr>
          <p:cNvPr id="99" name="Picture 98"/>
          <p:cNvPicPr/>
          <p:nvPr/>
        </p:nvPicPr>
        <p:blipFill>
          <a:blip r:embed="rId2"/>
          <a:stretch/>
        </p:blipFill>
        <p:spPr>
          <a:xfrm>
            <a:off x="243720" y="1789920"/>
            <a:ext cx="3360240" cy="2986560"/>
          </a:xfrm>
          <a:prstGeom prst="rect">
            <a:avLst/>
          </a:prstGeom>
          <a:ln>
            <a:noFill/>
          </a:ln>
        </p:spPr>
      </p:pic>
      <p:sp>
        <p:nvSpPr>
          <p:cNvPr id="100" name="TextShape 3"/>
          <p:cNvSpPr txBox="1"/>
          <p:nvPr/>
        </p:nvSpPr>
        <p:spPr>
          <a:xfrm>
            <a:off x="3749040" y="1737360"/>
            <a:ext cx="5852160" cy="3929760"/>
          </a:xfrm>
          <a:prstGeom prst="rect">
            <a:avLst/>
          </a:prstGeom>
          <a:noFill/>
          <a:ln>
            <a:noFill/>
          </a:ln>
        </p:spPr>
        <p:txBody>
          <a:bodyPr lIns="90000" tIns="45000" rIns="90000" bIns="45000"/>
          <a:lstStyle/>
          <a:p>
            <a:pPr algn="just"/>
            <a:r>
              <a:rPr lang="en-US" sz="1800" b="0" strike="noStrike" spc="-1">
                <a:latin typeface="Arial"/>
              </a:rPr>
              <a:t>kernel:  we have various options available with kernel like, “linear”, “rbf”,”poly” and others (default value is “rbf”).  Here “rbf” and “poly” are useful for non-linear hyper-plane.</a:t>
            </a:r>
          </a:p>
          <a:p>
            <a:pPr algn="just"/>
            <a:endParaRPr lang="en-US" sz="1800" b="0" strike="noStrike" spc="-1">
              <a:latin typeface="Arial"/>
            </a:endParaRPr>
          </a:p>
          <a:p>
            <a:pPr algn="just"/>
            <a:r>
              <a:rPr lang="en-US" sz="1800" b="0" strike="noStrike" spc="-1">
                <a:latin typeface="Arial"/>
              </a:rPr>
              <a:t>gamma: Kernel coefficient for ‘rbf’, ‘poly’ and ‘sigmoid’. Higher the value of gamma, will try to exact fit the as per training data set i.e. generalization error and cause over-fitting problem.</a:t>
            </a:r>
          </a:p>
          <a:p>
            <a:pPr algn="just"/>
            <a:endParaRPr lang="en-US" sz="1800" b="0" strike="noStrike" spc="-1">
              <a:latin typeface="Arial"/>
            </a:endParaRPr>
          </a:p>
          <a:p>
            <a:pPr algn="just"/>
            <a:r>
              <a:rPr lang="en-US" sz="1800" b="0" strike="noStrike" spc="-1">
                <a:latin typeface="Arial"/>
              </a:rPr>
              <a:t>C: Penalty parameter C of the error term. It also controls the trade off between smooth decision boundary and classifying the training points correctly.</a:t>
            </a:r>
          </a:p>
          <a:p>
            <a:pPr algn="just"/>
            <a:endParaRPr lang="en-US" sz="1800" b="0" strike="noStrike" spc="-1">
              <a:latin typeface="Arial"/>
            </a:endParaRPr>
          </a:p>
          <a:p>
            <a:pPr algn="just"/>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102" name="TextShape 2"/>
          <p:cNvSpPr txBox="1"/>
          <p:nvPr/>
        </p:nvSpPr>
        <p:spPr>
          <a:xfrm>
            <a:off x="504000" y="1326600"/>
            <a:ext cx="9071640" cy="3288240"/>
          </a:xfrm>
          <a:prstGeom prst="rect">
            <a:avLst/>
          </a:prstGeom>
          <a:noFill/>
          <a:ln>
            <a:noFill/>
          </a:ln>
        </p:spPr>
        <p:txBody>
          <a:bodyPr lIns="0" tIns="0" rIns="0" bIns="0">
            <a:normAutofit/>
          </a:bodyPr>
          <a:lstStyle/>
          <a:p>
            <a:pPr marL="432000" indent="-324000" algn="just">
              <a:spcBef>
                <a:spcPts val="1417"/>
              </a:spcBef>
              <a:buClr>
                <a:srgbClr val="000000"/>
              </a:buClr>
              <a:buSzPct val="45000"/>
              <a:buFont typeface="Wingdings" charset="2"/>
              <a:buChar char=""/>
            </a:pPr>
            <a:r>
              <a:rPr lang="en-US" sz="1800" b="0" strike="noStrike" spc="-1">
                <a:latin typeface="Arial"/>
              </a:rPr>
              <a:t>When we look at the hyper-plane in original input space:</a:t>
            </a:r>
          </a:p>
        </p:txBody>
      </p:sp>
      <p:sp>
        <p:nvSpPr>
          <p:cNvPr id="103" name="TextShape 3"/>
          <p:cNvSpPr txBox="1"/>
          <p:nvPr/>
        </p:nvSpPr>
        <p:spPr>
          <a:xfrm>
            <a:off x="4937760" y="2103120"/>
            <a:ext cx="4663440" cy="2194560"/>
          </a:xfrm>
          <a:prstGeom prst="rect">
            <a:avLst/>
          </a:prstGeom>
          <a:noFill/>
          <a:ln>
            <a:noFill/>
          </a:ln>
        </p:spPr>
        <p:txBody>
          <a:bodyPr lIns="90000" tIns="45000" rIns="90000" bIns="45000"/>
          <a:lstStyle/>
          <a:p>
            <a:pPr marL="216000" indent="-216000" algn="just">
              <a:lnSpc>
                <a:spcPct val="100000"/>
              </a:lnSpc>
              <a:spcBef>
                <a:spcPts val="1984"/>
              </a:spcBef>
              <a:spcAft>
                <a:spcPts val="1984"/>
              </a:spcAft>
              <a:buClr>
                <a:srgbClr val="000000"/>
              </a:buClr>
              <a:buSzPct val="45000"/>
              <a:buFont typeface="Wingdings" charset="2"/>
              <a:buChar char=""/>
            </a:pPr>
            <a:r>
              <a:rPr lang="en-US" sz="1800" b="0" strike="noStrike" spc="-1">
                <a:latin typeface="Arial"/>
                <a:ea typeface="Microsoft YaHei"/>
              </a:rPr>
              <a:t>In such cases, we do not see a straight line frontier directly in current plane which can serve as the SVM. </a:t>
            </a:r>
            <a:endParaRPr lang="en-US" sz="1800" b="0" strike="noStrike" spc="-1">
              <a:latin typeface="Arial"/>
            </a:endParaRPr>
          </a:p>
          <a:p>
            <a:pPr marL="216000" indent="-216000" algn="just">
              <a:lnSpc>
                <a:spcPct val="100000"/>
              </a:lnSpc>
              <a:spcBef>
                <a:spcPts val="1984"/>
              </a:spcBef>
              <a:spcAft>
                <a:spcPts val="1984"/>
              </a:spcAft>
              <a:buClr>
                <a:srgbClr val="000000"/>
              </a:buClr>
              <a:buSzPct val="45000"/>
              <a:buFont typeface="Wingdings" charset="2"/>
              <a:buChar char=""/>
            </a:pPr>
            <a:r>
              <a:rPr lang="en-US" sz="1800" b="0" strike="noStrike" spc="-1">
                <a:latin typeface="Arial"/>
                <a:ea typeface="Microsoft YaHei"/>
              </a:rPr>
              <a:t>In such cases, we need to map these vector to a higher dimension plane so that they get segregated from each other. </a:t>
            </a:r>
            <a:endParaRPr lang="en-US" sz="1800" b="0" strike="noStrike" spc="-1">
              <a:latin typeface="Arial"/>
            </a:endParaRPr>
          </a:p>
        </p:txBody>
      </p:sp>
      <p:pic>
        <p:nvPicPr>
          <p:cNvPr id="104" name="Picture 103"/>
          <p:cNvPicPr/>
          <p:nvPr/>
        </p:nvPicPr>
        <p:blipFill>
          <a:blip r:embed="rId2"/>
          <a:stretch/>
        </p:blipFill>
        <p:spPr>
          <a:xfrm>
            <a:off x="384480" y="1705680"/>
            <a:ext cx="4644720" cy="3414960"/>
          </a:xfrm>
          <a:prstGeom prst="rect">
            <a:avLst/>
          </a:prstGeom>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504000" y="226080"/>
            <a:ext cx="9071640" cy="946440"/>
          </a:xfrm>
          <a:prstGeom prst="rect">
            <a:avLst/>
          </a:prstGeom>
          <a:noFill/>
          <a:ln>
            <a:noFill/>
          </a:ln>
        </p:spPr>
        <p:txBody>
          <a:bodyPr lIns="0" tIns="0" rIns="0" bIns="0" anchor="ctr"/>
          <a:lstStyle/>
          <a:p>
            <a:r>
              <a:rPr lang="en-US" sz="4400" b="0" strike="noStrike" spc="-1">
                <a:latin typeface="Arial"/>
              </a:rPr>
              <a:t>How does it work?</a:t>
            </a:r>
          </a:p>
        </p:txBody>
      </p:sp>
      <p:sp>
        <p:nvSpPr>
          <p:cNvPr id="106" name="TextShape 2"/>
          <p:cNvSpPr txBox="1"/>
          <p:nvPr/>
        </p:nvSpPr>
        <p:spPr>
          <a:xfrm>
            <a:off x="504000" y="1074600"/>
            <a:ext cx="9071640" cy="3288240"/>
          </a:xfrm>
          <a:prstGeom prst="rect">
            <a:avLst/>
          </a:prstGeom>
          <a:noFill/>
          <a:ln>
            <a:noFill/>
          </a:ln>
        </p:spPr>
        <p:txBody>
          <a:bodyPr lIns="0" tIns="0" rIns="0" bIns="0">
            <a:normAutofit/>
          </a:bodyPr>
          <a:lstStyle/>
          <a:p>
            <a:pPr algn="just">
              <a:spcBef>
                <a:spcPts val="1417"/>
              </a:spcBef>
            </a:pPr>
            <a:r>
              <a:rPr lang="en-US" sz="1800" b="0" strike="noStrike" spc="-1">
                <a:latin typeface="Arial"/>
              </a:rPr>
              <a:t>Each of the green square in original distribution is mapped on a transformed scale. And transformed scale has clearly segregated classes.</a:t>
            </a:r>
          </a:p>
        </p:txBody>
      </p:sp>
      <p:pic>
        <p:nvPicPr>
          <p:cNvPr id="107" name="Picture 106"/>
          <p:cNvPicPr/>
          <p:nvPr/>
        </p:nvPicPr>
        <p:blipFill>
          <a:blip r:embed="rId2"/>
          <a:stretch/>
        </p:blipFill>
        <p:spPr>
          <a:xfrm>
            <a:off x="653760" y="1892520"/>
            <a:ext cx="8490240" cy="3228120"/>
          </a:xfrm>
          <a:prstGeom prst="rect">
            <a:avLst/>
          </a:prstGeom>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0" y="457200"/>
            <a:ext cx="9071640" cy="4754880"/>
          </a:xfrm>
          <a:prstGeom prst="rect">
            <a:avLst/>
          </a:prstGeom>
          <a:noFill/>
          <a:ln>
            <a:noFill/>
          </a:ln>
        </p:spPr>
        <p:txBody>
          <a:bodyPr lIns="0" tIns="0" rIns="0" bIns="0">
            <a:normAutofit fontScale="92500" lnSpcReduction="20000"/>
          </a:bodyPr>
          <a:lstStyle/>
          <a:p>
            <a:pPr marL="432000" indent="-324000" algn="just">
              <a:spcBef>
                <a:spcPts val="1417"/>
              </a:spcBef>
              <a:buClr>
                <a:srgbClr val="000000"/>
              </a:buClr>
              <a:buSzPct val="45000"/>
              <a:buFont typeface="Wingdings" charset="2"/>
              <a:buChar char=""/>
            </a:pPr>
            <a:r>
              <a:rPr lang="en-US" sz="3200" b="1" strike="noStrike" spc="-1" dirty="0">
                <a:latin typeface="Arial"/>
              </a:rPr>
              <a:t>Advantages of SVM</a:t>
            </a:r>
            <a:endParaRPr lang="en-US" sz="3200" b="0" strike="noStrike" spc="-1" dirty="0">
              <a:latin typeface="Arial"/>
            </a:endParaRPr>
          </a:p>
          <a:p>
            <a:pPr marL="864000" lvl="1" indent="-324000" algn="just">
              <a:spcBef>
                <a:spcPts val="1134"/>
              </a:spcBef>
              <a:buClr>
                <a:srgbClr val="000000"/>
              </a:buClr>
              <a:buFont typeface="StarSymbol"/>
              <a:buAutoNum type="arabicParenR"/>
            </a:pPr>
            <a:r>
              <a:rPr lang="en-US" sz="2200" b="0" strike="noStrike" spc="-1" dirty="0">
                <a:latin typeface="Arial"/>
              </a:rPr>
              <a:t>SVM performs well in case of non-linear separable data using kernel trick.</a:t>
            </a:r>
          </a:p>
          <a:p>
            <a:pPr marL="864000" lvl="1" indent="-324000" algn="just">
              <a:spcBef>
                <a:spcPts val="1134"/>
              </a:spcBef>
              <a:buClr>
                <a:srgbClr val="000000"/>
              </a:buClr>
              <a:buFont typeface="StarSymbol"/>
              <a:buAutoNum type="arabicParenR"/>
            </a:pPr>
            <a:r>
              <a:rPr lang="en-US" sz="2200" b="0" strike="noStrike" spc="-1" dirty="0">
                <a:latin typeface="Arial"/>
              </a:rPr>
              <a:t>It works well in high dimensional space (i.e. large number of predictors) </a:t>
            </a:r>
          </a:p>
          <a:p>
            <a:pPr marL="864000" lvl="1" indent="-324000" algn="just">
              <a:spcBef>
                <a:spcPts val="1134"/>
              </a:spcBef>
              <a:buClr>
                <a:srgbClr val="000000"/>
              </a:buClr>
              <a:buFont typeface="StarSymbol"/>
              <a:buAutoNum type="arabicParenR"/>
            </a:pPr>
            <a:r>
              <a:rPr lang="en-US" sz="2200" b="0" strike="noStrike" spc="-1" dirty="0">
                <a:latin typeface="Arial"/>
              </a:rPr>
              <a:t>It works well in case of text or image classification.</a:t>
            </a:r>
          </a:p>
          <a:p>
            <a:pPr marL="864000" lvl="1" indent="-324000" algn="just">
              <a:spcBef>
                <a:spcPts val="1134"/>
              </a:spcBef>
              <a:buClr>
                <a:srgbClr val="000000"/>
              </a:buClr>
              <a:buFont typeface="StarSymbol"/>
              <a:buAutoNum type="arabicParenR"/>
            </a:pPr>
            <a:r>
              <a:rPr lang="en-US" sz="2200" b="0" strike="noStrike" spc="-1" dirty="0">
                <a:latin typeface="Arial"/>
              </a:rPr>
              <a:t>It does not suffer </a:t>
            </a:r>
            <a:r>
              <a:rPr lang="en-US" sz="2200" b="0" strike="noStrike" spc="-1" dirty="0" err="1">
                <a:latin typeface="Arial"/>
              </a:rPr>
              <a:t>multicollinearity</a:t>
            </a:r>
            <a:r>
              <a:rPr lang="en-US" sz="2200" b="0" strike="noStrike" spc="-1" dirty="0">
                <a:latin typeface="Arial"/>
              </a:rPr>
              <a:t> problem</a:t>
            </a:r>
          </a:p>
          <a:p>
            <a:pPr marL="864000" lvl="1" indent="-324000" algn="just">
              <a:spcBef>
                <a:spcPts val="1134"/>
              </a:spcBef>
              <a:buClr>
                <a:srgbClr val="000000"/>
              </a:buClr>
              <a:buSzPct val="75000"/>
              <a:buFont typeface="Symbol" charset="2"/>
              <a:buChar char=""/>
            </a:pPr>
            <a:endParaRPr lang="en-US" sz="2200" b="0" strike="noStrike" spc="-1" dirty="0">
              <a:latin typeface="Arial"/>
            </a:endParaRPr>
          </a:p>
          <a:p>
            <a:pPr marL="432000" indent="-324000" algn="just">
              <a:spcBef>
                <a:spcPts val="1417"/>
              </a:spcBef>
              <a:buClr>
                <a:srgbClr val="000000"/>
              </a:buClr>
              <a:buSzPct val="45000"/>
              <a:buFont typeface="Wingdings" charset="2"/>
              <a:buChar char=""/>
            </a:pPr>
            <a:r>
              <a:rPr lang="en-US" sz="3200" b="1" strike="noStrike" spc="-1" dirty="0">
                <a:latin typeface="Arial"/>
              </a:rPr>
              <a:t>Disadvantages of SVM</a:t>
            </a:r>
            <a:endParaRPr lang="en-US" sz="3200" b="0" strike="noStrike" spc="-1" dirty="0">
              <a:latin typeface="Arial"/>
            </a:endParaRPr>
          </a:p>
          <a:p>
            <a:pPr marL="864000" lvl="1" indent="-324000" algn="just">
              <a:spcBef>
                <a:spcPts val="1134"/>
              </a:spcBef>
              <a:buClr>
                <a:srgbClr val="000000"/>
              </a:buClr>
              <a:buFont typeface="StarSymbol"/>
              <a:buAutoNum type="arabicParenR"/>
            </a:pPr>
            <a:r>
              <a:rPr lang="en-US" sz="2200" b="0" strike="noStrike" spc="-1" dirty="0">
                <a:latin typeface="Arial"/>
              </a:rPr>
              <a:t>It takes a lot of time on large sized data sets</a:t>
            </a:r>
          </a:p>
          <a:p>
            <a:pPr marL="864000" lvl="1" indent="-324000" algn="just">
              <a:spcBef>
                <a:spcPts val="1134"/>
              </a:spcBef>
              <a:buClr>
                <a:srgbClr val="000000"/>
              </a:buClr>
              <a:buFont typeface="StarSymbol"/>
              <a:buAutoNum type="arabicParenR"/>
            </a:pPr>
            <a:r>
              <a:rPr lang="en-US" sz="2200" b="0" strike="noStrike" spc="-1" dirty="0">
                <a:latin typeface="Arial"/>
              </a:rPr>
              <a:t>It does not directly return probability estimates.</a:t>
            </a:r>
          </a:p>
          <a:p>
            <a:pPr marL="864000" lvl="1" indent="-324000" algn="just">
              <a:spcBef>
                <a:spcPts val="1134"/>
              </a:spcBef>
              <a:buClr>
                <a:srgbClr val="000000"/>
              </a:buClr>
              <a:buFont typeface="StarSymbol"/>
              <a:buAutoNum type="arabicParenR"/>
            </a:pPr>
            <a:r>
              <a:rPr lang="en-US" sz="2200" b="0" strike="noStrike" spc="-1" dirty="0">
                <a:latin typeface="Arial"/>
              </a:rPr>
              <a:t>The linear kernel is almost similar to logistic regression in case of linear separable data.</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de-DE" altLang="en-US" sz="4800" b="1" dirty="0" smtClean="0">
                <a:solidFill>
                  <a:srgbClr val="000066"/>
                </a:solidFill>
              </a:rPr>
              <a:t>DECISION TREES</a:t>
            </a:r>
            <a:endParaRPr lang="de-DE" altLang="en-US" sz="4800" dirty="0" smtClean="0"/>
          </a:p>
        </p:txBody>
      </p:sp>
    </p:spTree>
    <p:extLst>
      <p:ext uri="{BB962C8B-B14F-4D97-AF65-F5344CB8AC3E}">
        <p14:creationId xmlns:p14="http://schemas.microsoft.com/office/powerpoint/2010/main" xmlns="" val="3419294643"/>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Decision Tree Models</a:t>
            </a:r>
            <a:endParaRPr lang="en-US" dirty="0"/>
          </a:p>
        </p:txBody>
      </p:sp>
      <p:sp>
        <p:nvSpPr>
          <p:cNvPr id="3" name="Content Placeholder 2"/>
          <p:cNvSpPr>
            <a:spLocks noGrp="1"/>
          </p:cNvSpPr>
          <p:nvPr>
            <p:ph sz="half" idx="1"/>
          </p:nvPr>
        </p:nvSpPr>
        <p:spPr>
          <a:xfrm>
            <a:off x="493530" y="1083705"/>
            <a:ext cx="9072563" cy="2776438"/>
          </a:xfrm>
        </p:spPr>
        <p:txBody>
          <a:bodyPr>
            <a:normAutofit fontScale="92500" lnSpcReduction="20000"/>
          </a:bodyPr>
          <a:lstStyle/>
          <a:p>
            <a:r>
              <a:rPr lang="en-US" dirty="0" smtClean="0">
                <a:solidFill>
                  <a:schemeClr val="tx1"/>
                </a:solidFill>
              </a:rPr>
              <a:t>Building a single model considering all data observations may not give better predictive accuracy</a:t>
            </a:r>
          </a:p>
          <a:p>
            <a:r>
              <a:rPr lang="en-US" dirty="0" smtClean="0">
                <a:solidFill>
                  <a:schemeClr val="tx1"/>
                </a:solidFill>
              </a:rPr>
              <a:t>Splitting data into multiple subsets and building separate models for each subset can help improve overall accuracy</a:t>
            </a:r>
          </a:p>
          <a:p>
            <a:r>
              <a:rPr lang="en-US" dirty="0" smtClean="0">
                <a:solidFill>
                  <a:schemeClr val="tx1"/>
                </a:solidFill>
              </a:rPr>
              <a:t>Decision tree models help to identify the criteria to split the data in such a way to get the information gain (i.e. improvement in model accuracy)</a:t>
            </a:r>
          </a:p>
          <a:p>
            <a:r>
              <a:rPr lang="en-US" dirty="0" smtClean="0">
                <a:solidFill>
                  <a:schemeClr val="tx1"/>
                </a:solidFill>
              </a:rPr>
              <a:t>The split criteria can be used as business rules and choose the right model for prediction</a:t>
            </a:r>
            <a:endParaRPr lang="en-US" dirty="0">
              <a:solidFill>
                <a:schemeClr val="tx1"/>
              </a:solidFill>
            </a:endParaRPr>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198</a:t>
            </a:fld>
            <a:endParaRPr lang="en-US" dirty="0">
              <a:solidFill>
                <a:srgbClr val="AAAAAA"/>
              </a:solidFill>
            </a:endParaRPr>
          </a:p>
        </p:txBody>
      </p:sp>
    </p:spTree>
    <p:extLst>
      <p:ext uri="{BB962C8B-B14F-4D97-AF65-F5344CB8AC3E}">
        <p14:creationId xmlns:p14="http://schemas.microsoft.com/office/powerpoint/2010/main" xmlns="" val="2465748186"/>
      </p:ext>
    </p:extLst>
  </p:cSld>
  <p:clrMapOvr>
    <a:masterClrMapping/>
  </p:clrMapOvr>
  <p:transition spd="med">
    <p:wipe dir="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88037" y="126012"/>
            <a:ext cx="9324578" cy="693067"/>
          </a:xfrm>
        </p:spPr>
        <p:txBody>
          <a:bodyPr/>
          <a:lstStyle/>
          <a:p>
            <a:pPr eaLnBrk="1" hangingPunct="1"/>
            <a:r>
              <a:rPr lang="de-DE" altLang="en-US" dirty="0" smtClean="0">
                <a:solidFill>
                  <a:srgbClr val="000066"/>
                </a:solidFill>
              </a:rPr>
              <a:t>Suitable Conditions for Playing Golf</a:t>
            </a:r>
            <a:endParaRPr lang="de-DE" altLang="en-US" dirty="0" smtClean="0"/>
          </a:p>
        </p:txBody>
      </p:sp>
      <p:pic>
        <p:nvPicPr>
          <p:cNvPr id="307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6021" y="1260123"/>
            <a:ext cx="4746294" cy="38039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3" name="Group 1"/>
          <p:cNvGrpSpPr>
            <a:grpSpLocks/>
          </p:cNvGrpSpPr>
          <p:nvPr/>
        </p:nvGrpSpPr>
        <p:grpSpPr bwMode="auto">
          <a:xfrm>
            <a:off x="5040312" y="2016196"/>
            <a:ext cx="4977309" cy="3059735"/>
            <a:chOff x="4572000" y="2438400"/>
            <a:chExt cx="4514850" cy="3700029"/>
          </a:xfrm>
        </p:grpSpPr>
        <p:pic>
          <p:nvPicPr>
            <p:cNvPr id="3078"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0" y="2438400"/>
              <a:ext cx="4514850" cy="37000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9"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10287" y="4010890"/>
              <a:ext cx="1438275" cy="828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7" name="Rectangle 2"/>
          <p:cNvSpPr txBox="1">
            <a:spLocks noChangeArrowheads="1"/>
          </p:cNvSpPr>
          <p:nvPr/>
        </p:nvSpPr>
        <p:spPr bwMode="gray">
          <a:xfrm>
            <a:off x="5134819" y="1197116"/>
            <a:ext cx="4830299" cy="756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smtClean="0">
                <a:solidFill>
                  <a:srgbClr val="000000"/>
                </a:solidFill>
                <a:latin typeface="Calibri" panose="020F0502020204030204" pitchFamily="34" charset="0"/>
              </a:rPr>
              <a:t>Would you make a Random choice of conditions or be more Analytical ??</a:t>
            </a:r>
          </a:p>
          <a:p>
            <a:pPr marL="0" indent="0">
              <a:buFont typeface="Wingdings" pitchFamily="2" charset="2"/>
              <a:buNone/>
              <a:defRPr/>
            </a:pPr>
            <a:endParaRPr lang="en-US" altLang="en-US" sz="1800" kern="0" dirty="0" smtClean="0">
              <a:solidFill>
                <a:srgbClr val="000000"/>
              </a:solidFill>
              <a:latin typeface="Calibri" panose="020F0502020204030204" pitchFamily="34" charset="0"/>
            </a:endParaRP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199</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224356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Data Collection</a:t>
            </a:r>
            <a:endParaRPr lang="en-US" sz="2800" b="0" strike="noStrike" spc="-1">
              <a:latin typeface="Arial"/>
            </a:endParaRPr>
          </a:p>
        </p:txBody>
      </p:sp>
      <p:sp>
        <p:nvSpPr>
          <p:cNvPr id="653"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54"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55" name="Picture 654"/>
          <p:cNvPicPr/>
          <p:nvPr/>
        </p:nvPicPr>
        <p:blipFill>
          <a:blip r:embed="rId2"/>
          <a:stretch/>
        </p:blipFill>
        <p:spPr>
          <a:xfrm>
            <a:off x="548640" y="1170000"/>
            <a:ext cx="9050040" cy="4039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56047" y="189018"/>
            <a:ext cx="9072563" cy="945092"/>
          </a:xfrm>
        </p:spPr>
        <p:txBody>
          <a:bodyPr/>
          <a:lstStyle/>
          <a:p>
            <a:pPr eaLnBrk="1" hangingPunct="1"/>
            <a:r>
              <a:rPr lang="de-DE" altLang="en-US" b="1" dirty="0" smtClean="0">
                <a:solidFill>
                  <a:srgbClr val="000066"/>
                </a:solidFill>
              </a:rPr>
              <a:t>Information Gain - Example</a:t>
            </a:r>
            <a:endParaRPr lang="de-DE" altLang="en-US" dirty="0" smtClean="0"/>
          </a:p>
        </p:txBody>
      </p:sp>
      <p:graphicFrame>
        <p:nvGraphicFramePr>
          <p:cNvPr id="2" name="Table 1"/>
          <p:cNvGraphicFramePr>
            <a:graphicFrameLocks noGrp="1"/>
          </p:cNvGraphicFramePr>
          <p:nvPr>
            <p:extLst/>
          </p:nvPr>
        </p:nvGraphicFramePr>
        <p:xfrm>
          <a:off x="811215" y="1137872"/>
          <a:ext cx="6585659" cy="1063228"/>
        </p:xfrm>
        <a:graphic>
          <a:graphicData uri="http://schemas.openxmlformats.org/drawingml/2006/table">
            <a:tbl>
              <a:tblPr firstRow="1" bandRow="1">
                <a:tableStyleId>{00A15C55-8517-42AA-B614-E9B94910E393}</a:tableStyleId>
              </a:tblPr>
              <a:tblGrid>
                <a:gridCol w="1091923"/>
                <a:gridCol w="1091923"/>
                <a:gridCol w="1457215"/>
                <a:gridCol w="1627466"/>
                <a:gridCol w="1317132"/>
              </a:tblGrid>
              <a:tr h="306781">
                <a:tc gridSpan="2">
                  <a:txBody>
                    <a:bodyPr/>
                    <a:lstStyle/>
                    <a:p>
                      <a:pPr algn="ctr"/>
                      <a:r>
                        <a:rPr lang="en-US" sz="1500" dirty="0" smtClean="0">
                          <a:latin typeface="Calibri" panose="020F0502020204030204" pitchFamily="34" charset="0"/>
                        </a:rPr>
                        <a:t>Play Golf</a:t>
                      </a:r>
                      <a:endParaRPr lang="en-US" sz="1500" dirty="0">
                        <a:latin typeface="Calibri" panose="020F0502020204030204" pitchFamily="34" charset="0"/>
                      </a:endParaRPr>
                    </a:p>
                  </a:txBody>
                  <a:tcPr marL="100793" marR="100793" marT="37823" marB="37823"/>
                </a:tc>
                <a:tc hMerge="1">
                  <a:txBody>
                    <a:bodyPr/>
                    <a:lstStyle/>
                    <a:p>
                      <a:endParaRPr lang="en-US" dirty="0"/>
                    </a:p>
                  </a:txBody>
                  <a:tcPr/>
                </a:tc>
                <a:tc rowSpan="2">
                  <a:txBody>
                    <a:bodyPr/>
                    <a:lstStyle/>
                    <a:p>
                      <a:r>
                        <a:rPr lang="en-US" sz="1500" dirty="0" smtClean="0">
                          <a:latin typeface="Calibri" panose="020F0502020204030204" pitchFamily="34" charset="0"/>
                        </a:rPr>
                        <a:t>Playing Golf</a:t>
                      </a:r>
                      <a:endParaRPr lang="en-US" sz="1500" dirty="0">
                        <a:latin typeface="Calibri" panose="020F0502020204030204" pitchFamily="34" charset="0"/>
                      </a:endParaRPr>
                    </a:p>
                  </a:txBody>
                  <a:tcPr marL="100793" marR="100793" marT="37823" marB="37823"/>
                </a:tc>
                <a:tc rowSpan="2">
                  <a:txBody>
                    <a:bodyPr/>
                    <a:lstStyle/>
                    <a:p>
                      <a:r>
                        <a:rPr lang="en-US" sz="1500" dirty="0" smtClean="0">
                          <a:latin typeface="Calibri" panose="020F0502020204030204" pitchFamily="34" charset="0"/>
                        </a:rPr>
                        <a:t>Decision</a:t>
                      </a:r>
                      <a:endParaRPr lang="en-US" sz="1500" dirty="0">
                        <a:latin typeface="Calibri" panose="020F0502020204030204" pitchFamily="34" charset="0"/>
                      </a:endParaRPr>
                    </a:p>
                  </a:txBody>
                  <a:tcPr marL="100793" marR="100793" marT="37823" marB="37823"/>
                </a:tc>
                <a:tc rowSpan="2">
                  <a:txBody>
                    <a:bodyPr/>
                    <a:lstStyle/>
                    <a:p>
                      <a:r>
                        <a:rPr lang="en-US" sz="1500" dirty="0" smtClean="0">
                          <a:latin typeface="Calibri" panose="020F0502020204030204" pitchFamily="34" charset="0"/>
                        </a:rPr>
                        <a:t># of Correct Decisions</a:t>
                      </a:r>
                      <a:endParaRPr lang="en-US" sz="1500" dirty="0">
                        <a:latin typeface="Calibri" panose="020F0502020204030204" pitchFamily="34" charset="0"/>
                      </a:endParaRPr>
                    </a:p>
                  </a:txBody>
                  <a:tcPr marL="100793" marR="100793" marT="37823" marB="37823"/>
                </a:tc>
              </a:tr>
              <a:tr h="449666">
                <a:tc>
                  <a:txBody>
                    <a:bodyPr/>
                    <a:lstStyle/>
                    <a:p>
                      <a:pPr algn="ctr"/>
                      <a:r>
                        <a:rPr lang="en-US" sz="1500" dirty="0" smtClean="0">
                          <a:latin typeface="Calibri" panose="020F0502020204030204" pitchFamily="34" charset="0"/>
                        </a:rPr>
                        <a:t>YES</a:t>
                      </a:r>
                      <a:endParaRPr lang="en-US" sz="1500" dirty="0">
                        <a:latin typeface="Calibri" panose="020F0502020204030204" pitchFamily="34" charset="0"/>
                      </a:endParaRPr>
                    </a:p>
                  </a:txBody>
                  <a:tcPr marL="100793" marR="100793" marT="37823" marB="37823"/>
                </a:tc>
                <a:tc>
                  <a:txBody>
                    <a:bodyPr/>
                    <a:lstStyle/>
                    <a:p>
                      <a:pPr algn="ctr"/>
                      <a:r>
                        <a:rPr lang="en-US" sz="1500" dirty="0" smtClean="0">
                          <a:latin typeface="Calibri" panose="020F0502020204030204" pitchFamily="34" charset="0"/>
                        </a:rPr>
                        <a:t>NO</a:t>
                      </a:r>
                      <a:endParaRPr lang="en-US" sz="1500" dirty="0">
                        <a:latin typeface="Calibri" panose="020F0502020204030204" pitchFamily="34" charset="0"/>
                      </a:endParaRPr>
                    </a:p>
                  </a:txBody>
                  <a:tcPr marL="100793" marR="100793" marT="37823" marB="37823"/>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306781">
                <a:tc>
                  <a:txBody>
                    <a:bodyPr/>
                    <a:lstStyle/>
                    <a:p>
                      <a:r>
                        <a:rPr lang="en-US" sz="1500" dirty="0" smtClean="0">
                          <a:latin typeface="Calibri" panose="020F0502020204030204" pitchFamily="34" charset="0"/>
                        </a:rPr>
                        <a:t>9</a:t>
                      </a:r>
                      <a:endParaRPr lang="en-US" sz="1500" dirty="0">
                        <a:latin typeface="Calibri" panose="020F0502020204030204" pitchFamily="34" charset="0"/>
                      </a:endParaRPr>
                    </a:p>
                  </a:txBody>
                  <a:tcPr marL="100793" marR="100793" marT="37823" marB="37823"/>
                </a:tc>
                <a:tc>
                  <a:txBody>
                    <a:bodyPr/>
                    <a:lstStyle/>
                    <a:p>
                      <a:r>
                        <a:rPr lang="en-US" sz="1500" dirty="0" smtClean="0">
                          <a:latin typeface="Calibri" panose="020F0502020204030204" pitchFamily="34" charset="0"/>
                        </a:rPr>
                        <a:t>5</a:t>
                      </a:r>
                      <a:endParaRPr lang="en-US" sz="1500" dirty="0">
                        <a:latin typeface="Calibri" panose="020F0502020204030204" pitchFamily="34" charset="0"/>
                      </a:endParaRPr>
                    </a:p>
                  </a:txBody>
                  <a:tcPr marL="100793" marR="100793" marT="37823" marB="37823"/>
                </a:tc>
                <a:tc>
                  <a:txBody>
                    <a:bodyPr/>
                    <a:lstStyle/>
                    <a:p>
                      <a:r>
                        <a:rPr lang="en-US" sz="1500" dirty="0" smtClean="0">
                          <a:latin typeface="Calibri" panose="020F0502020204030204" pitchFamily="34" charset="0"/>
                        </a:rPr>
                        <a:t>9/14</a:t>
                      </a:r>
                      <a:endParaRPr lang="en-US" sz="1500" dirty="0">
                        <a:latin typeface="Calibri" panose="020F0502020204030204" pitchFamily="34" charset="0"/>
                      </a:endParaRPr>
                    </a:p>
                  </a:txBody>
                  <a:tcPr marL="100793" marR="100793" marT="37823" marB="37823"/>
                </a:tc>
                <a:tc>
                  <a:txBody>
                    <a:bodyPr/>
                    <a:lstStyle/>
                    <a:p>
                      <a:r>
                        <a:rPr lang="en-US" sz="1500" dirty="0" smtClean="0">
                          <a:latin typeface="Calibri" panose="020F0502020204030204" pitchFamily="34" charset="0"/>
                        </a:rPr>
                        <a:t>YES</a:t>
                      </a:r>
                      <a:endParaRPr lang="en-US" sz="1500" dirty="0">
                        <a:latin typeface="Calibri" panose="020F0502020204030204" pitchFamily="34" charset="0"/>
                      </a:endParaRPr>
                    </a:p>
                  </a:txBody>
                  <a:tcPr marL="100793" marR="100793" marT="37823" marB="37823"/>
                </a:tc>
                <a:tc>
                  <a:txBody>
                    <a:bodyPr/>
                    <a:lstStyle/>
                    <a:p>
                      <a:r>
                        <a:rPr lang="en-US" sz="1500" dirty="0" smtClean="0">
                          <a:latin typeface="Calibri" panose="020F0502020204030204" pitchFamily="34" charset="0"/>
                        </a:rPr>
                        <a:t>9</a:t>
                      </a:r>
                      <a:endParaRPr lang="en-US" sz="1500" dirty="0">
                        <a:latin typeface="Calibri" panose="020F0502020204030204" pitchFamily="34" charset="0"/>
                      </a:endParaRPr>
                    </a:p>
                  </a:txBody>
                  <a:tcPr marL="100793" marR="100793" marT="37823" marB="37823"/>
                </a:tc>
              </a:tr>
            </a:tbl>
          </a:graphicData>
        </a:graphic>
      </p:graphicFrame>
      <p:graphicFrame>
        <p:nvGraphicFramePr>
          <p:cNvPr id="9" name="Table 8"/>
          <p:cNvGraphicFramePr>
            <a:graphicFrameLocks noGrp="1"/>
          </p:cNvGraphicFramePr>
          <p:nvPr>
            <p:extLst/>
          </p:nvPr>
        </p:nvGraphicFramePr>
        <p:xfrm>
          <a:off x="420026" y="3591348"/>
          <a:ext cx="7476463" cy="1512191"/>
        </p:xfrm>
        <a:graphic>
          <a:graphicData uri="http://schemas.openxmlformats.org/drawingml/2006/table">
            <a:tbl>
              <a:tblPr firstRow="1" bandRow="1">
                <a:tableStyleId>{00A15C55-8517-42AA-B614-E9B94910E393}</a:tableStyleId>
              </a:tblPr>
              <a:tblGrid>
                <a:gridCol w="1199918"/>
                <a:gridCol w="1182691"/>
                <a:gridCol w="598174"/>
                <a:gridCol w="824473"/>
                <a:gridCol w="1206439"/>
                <a:gridCol w="1185436"/>
                <a:gridCol w="1279332"/>
              </a:tblGrid>
              <a:tr h="277238">
                <a:tc rowSpan="2" gridSpan="2">
                  <a:txBody>
                    <a:bodyPr/>
                    <a:lstStyle/>
                    <a:p>
                      <a:endParaRPr lang="en-US" sz="1300" dirty="0">
                        <a:latin typeface="Calibri" panose="020F0502020204030204" pitchFamily="34" charset="0"/>
                      </a:endParaRPr>
                    </a:p>
                  </a:txBody>
                  <a:tcPr marL="100806" marR="100806" marT="37809" marB="37809"/>
                </a:tc>
                <a:tc rowSpan="2" hMerge="1">
                  <a:txBody>
                    <a:bodyPr/>
                    <a:lstStyle/>
                    <a:p>
                      <a:pPr algn="ctr"/>
                      <a:endParaRPr lang="en-US" dirty="0"/>
                    </a:p>
                  </a:txBody>
                  <a:tcPr/>
                </a:tc>
                <a:tc gridSpan="2">
                  <a:txBody>
                    <a:bodyPr/>
                    <a:lstStyle/>
                    <a:p>
                      <a:pPr algn="ctr"/>
                      <a:r>
                        <a:rPr lang="en-US" sz="1300" dirty="0" smtClean="0">
                          <a:latin typeface="Calibri" panose="020F0502020204030204" pitchFamily="34" charset="0"/>
                        </a:rPr>
                        <a:t>Play Golf</a:t>
                      </a:r>
                      <a:endParaRPr lang="en-US" sz="1300" dirty="0">
                        <a:latin typeface="Calibri" panose="020F0502020204030204" pitchFamily="34" charset="0"/>
                      </a:endParaRPr>
                    </a:p>
                  </a:txBody>
                  <a:tcPr marL="100806" marR="100806" marT="37809" marB="37809"/>
                </a:tc>
                <a:tc hMerge="1">
                  <a:txBody>
                    <a:bodyPr/>
                    <a:lstStyle/>
                    <a:p>
                      <a:endParaRPr lang="en-US" dirty="0"/>
                    </a:p>
                  </a:txBody>
                  <a:tcPr/>
                </a:tc>
                <a:tc rowSpan="2">
                  <a:txBody>
                    <a:bodyPr/>
                    <a:lstStyle/>
                    <a:p>
                      <a:r>
                        <a:rPr lang="en-US" sz="1300" dirty="0" smtClean="0">
                          <a:latin typeface="Calibri" panose="020F0502020204030204" pitchFamily="34" charset="0"/>
                        </a:rPr>
                        <a:t>Playing Golf</a:t>
                      </a:r>
                      <a:endParaRPr lang="en-US" sz="1300" dirty="0">
                        <a:latin typeface="Calibri" panose="020F0502020204030204" pitchFamily="34" charset="0"/>
                      </a:endParaRPr>
                    </a:p>
                  </a:txBody>
                  <a:tcPr marL="100806" marR="100806" marT="37809" marB="37809"/>
                </a:tc>
                <a:tc rowSpan="2">
                  <a:txBody>
                    <a:bodyPr/>
                    <a:lstStyle/>
                    <a:p>
                      <a:r>
                        <a:rPr lang="en-US" sz="1300" dirty="0" smtClean="0">
                          <a:latin typeface="Calibri" panose="020F0502020204030204" pitchFamily="34" charset="0"/>
                        </a:rPr>
                        <a:t>Decision</a:t>
                      </a:r>
                      <a:endParaRPr lang="en-US" sz="1300" dirty="0">
                        <a:latin typeface="Calibri" panose="020F0502020204030204" pitchFamily="34" charset="0"/>
                      </a:endParaRPr>
                    </a:p>
                  </a:txBody>
                  <a:tcPr marL="100806" marR="100806" marT="37809" marB="37809"/>
                </a:tc>
                <a:tc rowSpan="2">
                  <a:txBody>
                    <a:bodyPr/>
                    <a:lstStyle/>
                    <a:p>
                      <a:r>
                        <a:rPr lang="en-US" sz="1300" dirty="0" smtClean="0">
                          <a:latin typeface="Calibri" panose="020F0502020204030204" pitchFamily="34" charset="0"/>
                        </a:rPr>
                        <a:t># of Correct Decisions</a:t>
                      </a:r>
                      <a:endParaRPr lang="en-US" sz="1300" dirty="0">
                        <a:latin typeface="Calibri" panose="020F0502020204030204" pitchFamily="34" charset="0"/>
                      </a:endParaRPr>
                    </a:p>
                  </a:txBody>
                  <a:tcPr marL="100806" marR="100806" marT="37809" marB="37809"/>
                </a:tc>
              </a:tr>
              <a:tr h="403239">
                <a:tc gridSpan="2" vMerge="1">
                  <a:txBody>
                    <a:bodyPr/>
                    <a:lstStyle/>
                    <a:p>
                      <a:endParaRPr lang="en-US" dirty="0"/>
                    </a:p>
                  </a:txBody>
                  <a:tcPr/>
                </a:tc>
                <a:tc hMerge="1" vMerge="1">
                  <a:txBody>
                    <a:bodyPr/>
                    <a:lstStyle/>
                    <a:p>
                      <a:pPr algn="ctr"/>
                      <a:endParaRPr lang="en-US" dirty="0"/>
                    </a:p>
                  </a:txBody>
                  <a:tcPr/>
                </a:tc>
                <a:tc>
                  <a:txBody>
                    <a:bodyPr/>
                    <a:lstStyle/>
                    <a:p>
                      <a:pPr algn="ctr"/>
                      <a:r>
                        <a:rPr lang="en-US" sz="1300" dirty="0" smtClean="0">
                          <a:latin typeface="Calibri" panose="020F0502020204030204" pitchFamily="34" charset="0"/>
                        </a:rPr>
                        <a:t>YES</a:t>
                      </a:r>
                      <a:endParaRPr lang="en-US" sz="1300" dirty="0">
                        <a:latin typeface="Calibri" panose="020F0502020204030204" pitchFamily="34" charset="0"/>
                      </a:endParaRPr>
                    </a:p>
                  </a:txBody>
                  <a:tcPr marL="100806" marR="100806" marT="37809" marB="37809"/>
                </a:tc>
                <a:tc>
                  <a:txBody>
                    <a:bodyPr/>
                    <a:lstStyle/>
                    <a:p>
                      <a:pPr algn="ctr"/>
                      <a:r>
                        <a:rPr lang="en-US" sz="1300" dirty="0" smtClean="0">
                          <a:latin typeface="Calibri" panose="020F0502020204030204" pitchFamily="34" charset="0"/>
                        </a:rPr>
                        <a:t>NO</a:t>
                      </a:r>
                      <a:endParaRPr lang="en-US" sz="1300" dirty="0">
                        <a:latin typeface="Calibri" panose="020F0502020204030204" pitchFamily="34" charset="0"/>
                      </a:endParaRPr>
                    </a:p>
                  </a:txBody>
                  <a:tcPr marL="100806" marR="100806" marT="37809" marB="37809"/>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277238">
                <a:tc rowSpan="3">
                  <a:txBody>
                    <a:bodyPr/>
                    <a:lstStyle/>
                    <a:p>
                      <a:endParaRPr lang="en-US" sz="1300" dirty="0" smtClean="0">
                        <a:latin typeface="Calibri" panose="020F0502020204030204" pitchFamily="34" charset="0"/>
                      </a:endParaRPr>
                    </a:p>
                    <a:p>
                      <a:r>
                        <a:rPr lang="en-US" sz="1300" dirty="0" smtClean="0">
                          <a:latin typeface="Calibri" panose="020F0502020204030204" pitchFamily="34" charset="0"/>
                        </a:rPr>
                        <a:t>OUTLOOK</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Sunny</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3</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2</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3/5</a:t>
                      </a:r>
                      <a:endParaRPr lang="en-US" sz="1300" dirty="0">
                        <a:latin typeface="Calibri" panose="020F0502020204030204" pitchFamily="34" charset="0"/>
                      </a:endParaRPr>
                    </a:p>
                  </a:txBody>
                  <a:tcPr marL="100806" marR="100806" marT="37809" marB="37809"/>
                </a:tc>
                <a:tc>
                  <a:txBody>
                    <a:bodyPr/>
                    <a:lstStyle/>
                    <a:p>
                      <a:pPr algn="l"/>
                      <a:r>
                        <a:rPr lang="en-US" sz="1300" dirty="0" smtClean="0">
                          <a:latin typeface="Calibri" panose="020F0502020204030204" pitchFamily="34" charset="0"/>
                        </a:rPr>
                        <a:t>YES</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3</a:t>
                      </a:r>
                      <a:endParaRPr lang="en-US" sz="1300" dirty="0">
                        <a:latin typeface="Calibri" panose="020F0502020204030204" pitchFamily="34" charset="0"/>
                      </a:endParaRPr>
                    </a:p>
                  </a:txBody>
                  <a:tcPr marL="100806" marR="100806" marT="37809" marB="37809"/>
                </a:tc>
              </a:tr>
              <a:tr h="277238">
                <a:tc vMerge="1">
                  <a:txBody>
                    <a:bodyPr/>
                    <a:lstStyle/>
                    <a:p>
                      <a:endParaRPr lang="en-US"/>
                    </a:p>
                  </a:txBody>
                  <a:tcPr/>
                </a:tc>
                <a:tc>
                  <a:txBody>
                    <a:bodyPr/>
                    <a:lstStyle/>
                    <a:p>
                      <a:r>
                        <a:rPr lang="en-US" sz="1300" dirty="0" smtClean="0">
                          <a:latin typeface="Calibri" panose="020F0502020204030204" pitchFamily="34" charset="0"/>
                        </a:rPr>
                        <a:t>Overcast</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4</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0</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4/4</a:t>
                      </a:r>
                      <a:endParaRPr lang="en-US" sz="1300" dirty="0">
                        <a:latin typeface="Calibri" panose="020F0502020204030204" pitchFamily="34" charset="0"/>
                      </a:endParaRPr>
                    </a:p>
                  </a:txBody>
                  <a:tcPr marL="100806" marR="100806" marT="37809" marB="37809"/>
                </a:tc>
                <a:tc>
                  <a:txBody>
                    <a:bodyPr/>
                    <a:lstStyle/>
                    <a:p>
                      <a:pPr algn="l"/>
                      <a:r>
                        <a:rPr lang="en-US" sz="1300" dirty="0" smtClean="0">
                          <a:latin typeface="Calibri" panose="020F0502020204030204" pitchFamily="34" charset="0"/>
                        </a:rPr>
                        <a:t>YES</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4</a:t>
                      </a:r>
                      <a:endParaRPr lang="en-US" sz="1300" dirty="0">
                        <a:latin typeface="Calibri" panose="020F0502020204030204" pitchFamily="34" charset="0"/>
                      </a:endParaRPr>
                    </a:p>
                  </a:txBody>
                  <a:tcPr marL="100806" marR="100806" marT="37809" marB="37809"/>
                </a:tc>
              </a:tr>
              <a:tr h="277238">
                <a:tc vMerge="1">
                  <a:txBody>
                    <a:bodyPr/>
                    <a:lstStyle/>
                    <a:p>
                      <a:endParaRPr lang="en-US" dirty="0"/>
                    </a:p>
                  </a:txBody>
                  <a:tcPr/>
                </a:tc>
                <a:tc>
                  <a:txBody>
                    <a:bodyPr/>
                    <a:lstStyle/>
                    <a:p>
                      <a:r>
                        <a:rPr lang="en-US" sz="1300" dirty="0" smtClean="0">
                          <a:latin typeface="Calibri" panose="020F0502020204030204" pitchFamily="34" charset="0"/>
                        </a:rPr>
                        <a:t>Rainy</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2</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3</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2/5</a:t>
                      </a:r>
                      <a:endParaRPr lang="en-US" sz="1300" dirty="0">
                        <a:latin typeface="Calibri" panose="020F0502020204030204" pitchFamily="34" charset="0"/>
                      </a:endParaRPr>
                    </a:p>
                  </a:txBody>
                  <a:tcPr marL="100806" marR="100806" marT="37809" marB="37809"/>
                </a:tc>
                <a:tc>
                  <a:txBody>
                    <a:bodyPr/>
                    <a:lstStyle/>
                    <a:p>
                      <a:pPr algn="l"/>
                      <a:r>
                        <a:rPr lang="en-US" sz="1300" dirty="0" smtClean="0">
                          <a:latin typeface="Calibri" panose="020F0502020204030204" pitchFamily="34" charset="0"/>
                        </a:rPr>
                        <a:t>NO</a:t>
                      </a:r>
                      <a:endParaRPr lang="en-US" sz="1300" dirty="0">
                        <a:latin typeface="Calibri" panose="020F0502020204030204" pitchFamily="34" charset="0"/>
                      </a:endParaRPr>
                    </a:p>
                  </a:txBody>
                  <a:tcPr marL="100806" marR="100806" marT="37809" marB="37809"/>
                </a:tc>
                <a:tc>
                  <a:txBody>
                    <a:bodyPr/>
                    <a:lstStyle/>
                    <a:p>
                      <a:r>
                        <a:rPr lang="en-US" sz="1300" dirty="0" smtClean="0">
                          <a:latin typeface="Calibri" panose="020F0502020204030204" pitchFamily="34" charset="0"/>
                        </a:rPr>
                        <a:t>3</a:t>
                      </a:r>
                      <a:endParaRPr lang="en-US" sz="1300" dirty="0">
                        <a:latin typeface="Calibri" panose="020F0502020204030204" pitchFamily="34" charset="0"/>
                      </a:endParaRPr>
                    </a:p>
                  </a:txBody>
                  <a:tcPr marL="100806" marR="100806" marT="37809" marB="37809"/>
                </a:tc>
              </a:tr>
            </a:tbl>
          </a:graphicData>
        </a:graphic>
      </p:graphicFrame>
      <p:sp>
        <p:nvSpPr>
          <p:cNvPr id="3" name="Oval 2"/>
          <p:cNvSpPr/>
          <p:nvPr/>
        </p:nvSpPr>
        <p:spPr bwMode="auto">
          <a:xfrm>
            <a:off x="6636411" y="2390293"/>
            <a:ext cx="755498" cy="630062"/>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a:extLst/>
        </p:spPr>
        <p:txBody>
          <a:bodyPr wrap="none" anchor="ctr"/>
          <a:lstStyle/>
          <a:p>
            <a:pPr>
              <a:defRPr/>
            </a:pPr>
            <a:r>
              <a:rPr lang="en-US" sz="1600" dirty="0">
                <a:solidFill>
                  <a:schemeClr val="tx2"/>
                </a:solidFill>
                <a:latin typeface="Calibri" panose="020F0502020204030204" pitchFamily="34" charset="0"/>
              </a:rPr>
              <a:t>VS</a:t>
            </a:r>
          </a:p>
        </p:txBody>
      </p:sp>
      <p:sp>
        <p:nvSpPr>
          <p:cNvPr id="6220" name="TextBox 6"/>
          <p:cNvSpPr txBox="1">
            <a:spLocks noChangeArrowheads="1"/>
          </p:cNvSpPr>
          <p:nvPr/>
        </p:nvSpPr>
        <p:spPr bwMode="auto">
          <a:xfrm>
            <a:off x="754794" y="2374492"/>
            <a:ext cx="418451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defRPr>
            </a:lvl1pPr>
            <a:lvl2pPr marL="742950" indent="-285750" eaLnBrk="0" hangingPunct="0">
              <a:defRPr sz="2800">
                <a:solidFill>
                  <a:schemeClr val="tx1"/>
                </a:solidFill>
                <a:latin typeface="Times New Roman" panose="02020603050405020304" pitchFamily="18" charset="0"/>
              </a:defRPr>
            </a:lvl2pPr>
            <a:lvl3pPr marL="1143000" indent="-228600" eaLnBrk="0" hangingPunct="0">
              <a:defRPr sz="2800">
                <a:solidFill>
                  <a:schemeClr val="tx1"/>
                </a:solidFill>
                <a:latin typeface="Times New Roman" panose="02020603050405020304" pitchFamily="18" charset="0"/>
              </a:defRPr>
            </a:lvl3pPr>
            <a:lvl4pPr marL="1600200" indent="-228600" eaLnBrk="0" hangingPunct="0">
              <a:defRPr sz="2800">
                <a:solidFill>
                  <a:schemeClr val="tx1"/>
                </a:solidFill>
                <a:latin typeface="Times New Roman" panose="02020603050405020304" pitchFamily="18" charset="0"/>
              </a:defRPr>
            </a:lvl4pPr>
            <a:lvl5pPr marL="2057400" indent="-228600" eaLnBrk="0" hangingPunct="0">
              <a:defRPr sz="28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800">
                <a:solidFill>
                  <a:schemeClr val="tx1"/>
                </a:solidFill>
                <a:latin typeface="Times New Roman" panose="02020603050405020304" pitchFamily="18" charset="0"/>
              </a:defRPr>
            </a:lvl9pPr>
          </a:lstStyle>
          <a:p>
            <a:pPr eaLnBrk="1" hangingPunct="1"/>
            <a:r>
              <a:rPr lang="en-US" altLang="en-US" sz="2000" dirty="0" smtClean="0">
                <a:latin typeface="Calibri" panose="020F0502020204030204" pitchFamily="34" charset="0"/>
              </a:rPr>
              <a:t>No Criteria             - 9 Correct</a:t>
            </a:r>
          </a:p>
        </p:txBody>
      </p:sp>
      <p:sp>
        <p:nvSpPr>
          <p:cNvPr id="6221" name="TextBox 13"/>
          <p:cNvSpPr txBox="1">
            <a:spLocks noChangeArrowheads="1"/>
          </p:cNvSpPr>
          <p:nvPr/>
        </p:nvSpPr>
        <p:spPr bwMode="auto">
          <a:xfrm>
            <a:off x="752286" y="2705324"/>
            <a:ext cx="418451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defRPr>
            </a:lvl1pPr>
            <a:lvl2pPr marL="742950" indent="-285750" eaLnBrk="0" hangingPunct="0">
              <a:defRPr sz="2800">
                <a:solidFill>
                  <a:schemeClr val="tx1"/>
                </a:solidFill>
                <a:latin typeface="Times New Roman" panose="02020603050405020304" pitchFamily="18" charset="0"/>
              </a:defRPr>
            </a:lvl2pPr>
            <a:lvl3pPr marL="1143000" indent="-228600" eaLnBrk="0" hangingPunct="0">
              <a:defRPr sz="2800">
                <a:solidFill>
                  <a:schemeClr val="tx1"/>
                </a:solidFill>
                <a:latin typeface="Times New Roman" panose="02020603050405020304" pitchFamily="18" charset="0"/>
              </a:defRPr>
            </a:lvl3pPr>
            <a:lvl4pPr marL="1600200" indent="-228600" eaLnBrk="0" hangingPunct="0">
              <a:defRPr sz="2800">
                <a:solidFill>
                  <a:schemeClr val="tx1"/>
                </a:solidFill>
                <a:latin typeface="Times New Roman" panose="02020603050405020304" pitchFamily="18" charset="0"/>
              </a:defRPr>
            </a:lvl4pPr>
            <a:lvl5pPr marL="2057400" indent="-228600" eaLnBrk="0" hangingPunct="0">
              <a:defRPr sz="28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800">
                <a:solidFill>
                  <a:schemeClr val="tx1"/>
                </a:solidFill>
                <a:latin typeface="Times New Roman" panose="02020603050405020304" pitchFamily="18" charset="0"/>
              </a:defRPr>
            </a:lvl9pPr>
          </a:lstStyle>
          <a:p>
            <a:pPr eaLnBrk="1" hangingPunct="1"/>
            <a:r>
              <a:rPr lang="en-US" altLang="en-US" sz="2000" dirty="0" smtClean="0">
                <a:latin typeface="Calibri" panose="020F0502020204030204" pitchFamily="34" charset="0"/>
              </a:rPr>
              <a:t>Outlook criteria    - 10 Correct</a:t>
            </a:r>
            <a:endParaRPr lang="en-US" altLang="en-US" sz="2000" dirty="0">
              <a:latin typeface="Calibri" panose="020F0502020204030204" pitchFamily="34" charset="0"/>
            </a:endParaRPr>
          </a:p>
        </p:txBody>
      </p:sp>
      <p:sp>
        <p:nvSpPr>
          <p:cNvPr id="4" name="TextBox 3"/>
          <p:cNvSpPr txBox="1"/>
          <p:nvPr/>
        </p:nvSpPr>
        <p:spPr>
          <a:xfrm>
            <a:off x="791154" y="3076650"/>
            <a:ext cx="4703916" cy="369332"/>
          </a:xfrm>
          <a:prstGeom prst="rect">
            <a:avLst/>
          </a:prstGeom>
          <a:noFill/>
        </p:spPr>
        <p:txBody>
          <a:bodyPr wrap="none" rtlCol="0">
            <a:spAutoFit/>
          </a:bodyPr>
          <a:lstStyle/>
          <a:p>
            <a:r>
              <a:rPr lang="en-US" dirty="0" smtClean="0">
                <a:latin typeface="Calibri" panose="020F0502020204030204" pitchFamily="34" charset="0"/>
              </a:rPr>
              <a:t>Improvement in number of correct decisions = 1</a:t>
            </a:r>
            <a:endParaRPr lang="en-US" dirty="0">
              <a:latin typeface="Calibri" panose="020F0502020204030204" pitchFamily="34" charset="0"/>
            </a:endParaRPr>
          </a:p>
        </p:txBody>
      </p:sp>
      <p:sp>
        <p:nvSpPr>
          <p:cNvPr id="5" name="Slide Number Placeholder 4"/>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200</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313358748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6047" y="189018"/>
            <a:ext cx="9072563" cy="945092"/>
          </a:xfrm>
        </p:spPr>
        <p:txBody>
          <a:bodyPr/>
          <a:lstStyle/>
          <a:p>
            <a:pPr eaLnBrk="1" hangingPunct="1"/>
            <a:r>
              <a:rPr lang="de-DE" altLang="en-US" b="1" dirty="0" smtClean="0">
                <a:solidFill>
                  <a:schemeClr val="tx1"/>
                </a:solidFill>
              </a:rPr>
              <a:t>Some Hints for Analytical Minds</a:t>
            </a:r>
            <a:endParaRPr lang="de-DE" altLang="en-US" dirty="0" smtClean="0">
              <a:solidFill>
                <a:schemeClr val="tx1"/>
              </a:solidFill>
            </a:endParaRPr>
          </a:p>
        </p:txBody>
      </p:sp>
      <mc:AlternateContent xmlns:mc="http://schemas.openxmlformats.org/markup-compatibility/2006">
        <mc:Choice xmlns:a14="http://schemas.microsoft.com/office/drawing/2010/main" xmlns="" Requires="a14">
          <p:sp>
            <p:nvSpPr>
              <p:cNvPr id="4099" name="Rectangle 3"/>
              <p:cNvSpPr>
                <a:spLocks noGrp="1" noChangeArrowheads="1"/>
              </p:cNvSpPr>
              <p:nvPr>
                <p:ph type="body" idx="1"/>
              </p:nvPr>
            </p:nvSpPr>
            <p:spPr>
              <a:xfrm>
                <a:off x="381000" y="1828800"/>
                <a:ext cx="6172200" cy="4191000"/>
              </a:xfrm>
              <a:noFill/>
            </p:spPr>
            <p:txBody>
              <a:bodyPr/>
              <a:lstStyle/>
              <a:p>
                <a:pPr algn="just" eaLnBrk="1" hangingPunct="1"/>
                <a:r>
                  <a:rPr lang="en-US" altLang="en-US" sz="2000" dirty="0" smtClean="0"/>
                  <a:t>We should select an attribute to split the data in a way that we get maximum improvement in model accuracy</a:t>
                </a:r>
              </a:p>
              <a:p>
                <a:pPr algn="just"/>
                <a:r>
                  <a:rPr lang="en-US" altLang="en-US" sz="2000" dirty="0" smtClean="0"/>
                  <a:t>Error or disorder need to be reduced so that better decision making can be achieved</a:t>
                </a:r>
              </a:p>
              <a:p>
                <a:pPr algn="just"/>
                <a:r>
                  <a:rPr lang="en-US" altLang="en-US" sz="2000" dirty="0"/>
                  <a:t>Information Gain is the expected reduction in </a:t>
                </a:r>
                <a:r>
                  <a:rPr lang="en-US" altLang="en-US" sz="2000" dirty="0" smtClean="0"/>
                  <a:t>disorder </a:t>
                </a:r>
                <a:r>
                  <a:rPr lang="en-US" altLang="en-US" sz="2000" dirty="0"/>
                  <a:t>(measured through Entropy) caused by partitioning the data according to the given attribute</a:t>
                </a:r>
                <a:endParaRPr lang="en-US" altLang="en-US" sz="2000" dirty="0" smtClean="0"/>
              </a:p>
              <a:p>
                <a:pPr algn="just"/>
                <a14:m>
                  <m:oMath xmlns:m="http://schemas.openxmlformats.org/officeDocument/2006/math">
                    <m:r>
                      <a:rPr lang="en-US" altLang="en-US" sz="2000" i="1">
                        <a:solidFill>
                          <a:srgbClr val="000000"/>
                        </a:solidFill>
                        <a:latin typeface="Cambria Math" panose="02040503050406030204" pitchFamily="18" charset="0"/>
                      </a:rPr>
                      <m:t>𝐼𝐺</m:t>
                    </m:r>
                    <m:d>
                      <m:dPr>
                        <m:ctrlPr>
                          <a:rPr lang="en-US" altLang="en-US" sz="2000" i="1">
                            <a:solidFill>
                              <a:srgbClr val="000000"/>
                            </a:solidFill>
                            <a:latin typeface="Cambria Math" panose="02040503050406030204" pitchFamily="18" charset="0"/>
                          </a:rPr>
                        </m:ctrlPr>
                      </m:dPr>
                      <m:e>
                        <m:r>
                          <a:rPr lang="en-US" altLang="en-US" sz="2000" i="1">
                            <a:solidFill>
                              <a:srgbClr val="000000"/>
                            </a:solidFill>
                            <a:latin typeface="Cambria Math" panose="02040503050406030204" pitchFamily="18" charset="0"/>
                          </a:rPr>
                          <m:t>𝑇</m:t>
                        </m:r>
                        <m:r>
                          <a:rPr lang="en-US" altLang="en-US" sz="2000" i="1">
                            <a:solidFill>
                              <a:srgbClr val="000000"/>
                            </a:solidFill>
                            <a:latin typeface="Cambria Math" panose="02040503050406030204" pitchFamily="18" charset="0"/>
                          </a:rPr>
                          <m:t>,</m:t>
                        </m:r>
                        <m:r>
                          <a:rPr lang="en-US" altLang="en-US" sz="2000" i="1">
                            <a:solidFill>
                              <a:srgbClr val="000000"/>
                            </a:solidFill>
                            <a:latin typeface="Cambria Math" panose="02040503050406030204" pitchFamily="18" charset="0"/>
                          </a:rPr>
                          <m:t>𝑎</m:t>
                        </m:r>
                      </m:e>
                    </m:d>
                    <m:r>
                      <a:rPr lang="en-US" altLang="en-US" sz="2000" i="1">
                        <a:solidFill>
                          <a:srgbClr val="000000"/>
                        </a:solidFill>
                        <a:latin typeface="Cambria Math" panose="02040503050406030204" pitchFamily="18" charset="0"/>
                      </a:rPr>
                      <m:t>=</m:t>
                    </m:r>
                    <m:r>
                      <a:rPr lang="en-US" altLang="en-US" sz="2000" i="1">
                        <a:solidFill>
                          <a:srgbClr val="000000"/>
                        </a:solidFill>
                        <a:latin typeface="Cambria Math" panose="02040503050406030204" pitchFamily="18" charset="0"/>
                      </a:rPr>
                      <m:t>𝐻</m:t>
                    </m:r>
                    <m:d>
                      <m:dPr>
                        <m:ctrlPr>
                          <a:rPr lang="en-US" altLang="en-US" sz="2000" i="1">
                            <a:solidFill>
                              <a:srgbClr val="000000"/>
                            </a:solidFill>
                            <a:latin typeface="Cambria Math" panose="02040503050406030204" pitchFamily="18" charset="0"/>
                          </a:rPr>
                        </m:ctrlPr>
                      </m:dPr>
                      <m:e>
                        <m:r>
                          <a:rPr lang="en-US" altLang="en-US" sz="2000" i="1">
                            <a:solidFill>
                              <a:srgbClr val="000000"/>
                            </a:solidFill>
                            <a:latin typeface="Cambria Math" panose="02040503050406030204" pitchFamily="18" charset="0"/>
                          </a:rPr>
                          <m:t>𝑇</m:t>
                        </m:r>
                      </m:e>
                    </m:d>
                    <m:r>
                      <a:rPr lang="en-US" altLang="en-US" sz="2000" i="1">
                        <a:solidFill>
                          <a:srgbClr val="000000"/>
                        </a:solidFill>
                        <a:latin typeface="Cambria Math" panose="02040503050406030204" pitchFamily="18" charset="0"/>
                      </a:rPr>
                      <m:t>−</m:t>
                    </m:r>
                    <m:r>
                      <a:rPr lang="en-US" altLang="en-US" sz="2000" i="1">
                        <a:solidFill>
                          <a:srgbClr val="000000"/>
                        </a:solidFill>
                        <a:latin typeface="Cambria Math" panose="02040503050406030204" pitchFamily="18" charset="0"/>
                      </a:rPr>
                      <m:t>𝐻</m:t>
                    </m:r>
                    <m:r>
                      <a:rPr lang="en-US" altLang="en-US" sz="2000" i="1">
                        <a:solidFill>
                          <a:srgbClr val="000000"/>
                        </a:solidFill>
                        <a:latin typeface="Cambria Math" panose="02040503050406030204" pitchFamily="18" charset="0"/>
                      </a:rPr>
                      <m:t>(</m:t>
                    </m:r>
                    <m:r>
                      <a:rPr lang="en-US" altLang="en-US" sz="2000" i="1">
                        <a:solidFill>
                          <a:srgbClr val="000000"/>
                        </a:solidFill>
                        <a:latin typeface="Cambria Math" panose="02040503050406030204" pitchFamily="18" charset="0"/>
                      </a:rPr>
                      <m:t>𝑇</m:t>
                    </m:r>
                    <m:r>
                      <a:rPr lang="en-US" altLang="en-US" sz="2000" i="1">
                        <a:solidFill>
                          <a:srgbClr val="000000"/>
                        </a:solidFill>
                        <a:latin typeface="Cambria Math" panose="02040503050406030204" pitchFamily="18" charset="0"/>
                      </a:rPr>
                      <m:t>|</m:t>
                    </m:r>
                    <m:r>
                      <a:rPr lang="en-US" altLang="en-US" sz="2000" i="1">
                        <a:solidFill>
                          <a:srgbClr val="000000"/>
                        </a:solidFill>
                        <a:latin typeface="Cambria Math" panose="02040503050406030204" pitchFamily="18" charset="0"/>
                      </a:rPr>
                      <m:t>𝑎</m:t>
                    </m:r>
                    <m:r>
                      <a:rPr lang="en-US" altLang="en-US" sz="2000" i="1">
                        <a:solidFill>
                          <a:srgbClr val="000000"/>
                        </a:solidFill>
                        <a:latin typeface="Cambria Math" panose="02040503050406030204" pitchFamily="18" charset="0"/>
                      </a:rPr>
                      <m:t>)</m:t>
                    </m:r>
                  </m:oMath>
                </a14:m>
                <a:r>
                  <a:rPr lang="en-US" altLang="en-US" sz="2000" dirty="0" smtClean="0">
                    <a:solidFill>
                      <a:srgbClr val="000000"/>
                    </a:solidFill>
                  </a:rPr>
                  <a:t>, where</a:t>
                </a:r>
              </a:p>
              <a:p>
                <a:pPr lvl="1" algn="just"/>
                <a14:m>
                  <m:oMath xmlns:m="http://schemas.openxmlformats.org/officeDocument/2006/math">
                    <m:r>
                      <a:rPr lang="en-US" altLang="en-US" sz="1800" b="0" i="1" smtClean="0">
                        <a:solidFill>
                          <a:srgbClr val="000000"/>
                        </a:solidFill>
                        <a:latin typeface="Cambria Math" panose="02040503050406030204" pitchFamily="18" charset="0"/>
                      </a:rPr>
                      <m:t>𝐻</m:t>
                    </m:r>
                    <m:d>
                      <m:dPr>
                        <m:ctrlPr>
                          <a:rPr lang="en-US" altLang="en-US" sz="1800" b="0" i="1" smtClean="0">
                            <a:solidFill>
                              <a:srgbClr val="000000"/>
                            </a:solidFill>
                            <a:latin typeface="Cambria Math" panose="02040503050406030204" pitchFamily="18" charset="0"/>
                          </a:rPr>
                        </m:ctrlPr>
                      </m:dPr>
                      <m:e>
                        <m:r>
                          <a:rPr lang="en-US" altLang="en-US" sz="1800" b="0" i="1" smtClean="0">
                            <a:solidFill>
                              <a:srgbClr val="000000"/>
                            </a:solidFill>
                            <a:latin typeface="Cambria Math" panose="02040503050406030204" pitchFamily="18" charset="0"/>
                          </a:rPr>
                          <m:t>𝑇</m:t>
                        </m:r>
                      </m:e>
                    </m:d>
                    <m:r>
                      <a:rPr lang="en-US" altLang="en-US" sz="1800" b="0" i="1" smtClean="0">
                        <a:solidFill>
                          <a:srgbClr val="000000"/>
                        </a:solidFill>
                        <a:latin typeface="Cambria Math" panose="02040503050406030204" pitchFamily="18" charset="0"/>
                      </a:rPr>
                      <m:t> &amp; </m:t>
                    </m:r>
                    <m:r>
                      <a:rPr lang="en-US" altLang="en-US" sz="1800" b="0" i="1" smtClean="0">
                        <a:solidFill>
                          <a:srgbClr val="000000"/>
                        </a:solidFill>
                        <a:latin typeface="Cambria Math" panose="02040503050406030204" pitchFamily="18" charset="0"/>
                      </a:rPr>
                      <m:t>𝐻</m:t>
                    </m:r>
                    <m:d>
                      <m:dPr>
                        <m:ctrlPr>
                          <a:rPr lang="en-US" altLang="en-US" sz="1800" b="0" i="1" smtClean="0">
                            <a:solidFill>
                              <a:srgbClr val="000000"/>
                            </a:solidFill>
                            <a:latin typeface="Cambria Math" panose="02040503050406030204" pitchFamily="18" charset="0"/>
                          </a:rPr>
                        </m:ctrlPr>
                      </m:dPr>
                      <m:e>
                        <m:r>
                          <a:rPr lang="en-US" altLang="en-US" sz="1800" b="0" i="1" smtClean="0">
                            <a:solidFill>
                              <a:srgbClr val="000000"/>
                            </a:solidFill>
                            <a:latin typeface="Cambria Math" panose="02040503050406030204" pitchFamily="18" charset="0"/>
                          </a:rPr>
                          <m:t>𝑇</m:t>
                        </m:r>
                      </m:e>
                      <m:e>
                        <m:r>
                          <a:rPr lang="en-US" altLang="en-US" sz="1800" b="0" i="1" smtClean="0">
                            <a:solidFill>
                              <a:srgbClr val="000000"/>
                            </a:solidFill>
                            <a:latin typeface="Cambria Math" panose="02040503050406030204" pitchFamily="18" charset="0"/>
                          </a:rPr>
                          <m:t>𝑎</m:t>
                        </m:r>
                      </m:e>
                    </m:d>
                  </m:oMath>
                </a14:m>
                <a:r>
                  <a:rPr lang="en-US" altLang="en-US" sz="1800" dirty="0" smtClean="0">
                    <a:solidFill>
                      <a:srgbClr val="000000"/>
                    </a:solidFill>
                  </a:rPr>
                  <a:t> are model accuracies without and with attributes</a:t>
                </a:r>
              </a:p>
              <a:p>
                <a:pPr lvl="1" algn="just"/>
                <a14:m>
                  <m:oMath xmlns:m="http://schemas.openxmlformats.org/officeDocument/2006/math">
                    <m:r>
                      <a:rPr lang="en-US" altLang="en-US" sz="1800" b="0" i="1" smtClean="0">
                        <a:solidFill>
                          <a:srgbClr val="000000"/>
                        </a:solidFill>
                        <a:latin typeface="Cambria Math" panose="02040503050406030204" pitchFamily="18" charset="0"/>
                      </a:rPr>
                      <m:t>𝐼𝐺</m:t>
                    </m:r>
                    <m:d>
                      <m:dPr>
                        <m:ctrlPr>
                          <a:rPr lang="en-US" altLang="en-US" sz="1800" b="0" i="1" smtClean="0">
                            <a:solidFill>
                              <a:srgbClr val="000000"/>
                            </a:solidFill>
                            <a:latin typeface="Cambria Math" panose="02040503050406030204" pitchFamily="18" charset="0"/>
                          </a:rPr>
                        </m:ctrlPr>
                      </m:dPr>
                      <m:e>
                        <m:r>
                          <a:rPr lang="en-US" altLang="en-US" sz="1800" b="0" i="1" smtClean="0">
                            <a:solidFill>
                              <a:srgbClr val="000000"/>
                            </a:solidFill>
                            <a:latin typeface="Cambria Math" panose="02040503050406030204" pitchFamily="18" charset="0"/>
                          </a:rPr>
                          <m:t>𝑇</m:t>
                        </m:r>
                        <m:r>
                          <a:rPr lang="en-US" altLang="en-US" sz="1800" b="0" i="1" smtClean="0">
                            <a:solidFill>
                              <a:srgbClr val="000000"/>
                            </a:solidFill>
                            <a:latin typeface="Cambria Math" panose="02040503050406030204" pitchFamily="18" charset="0"/>
                          </a:rPr>
                          <m:t>,</m:t>
                        </m:r>
                        <m:r>
                          <a:rPr lang="en-US" altLang="en-US" sz="1800" b="0" i="1" smtClean="0">
                            <a:solidFill>
                              <a:srgbClr val="000000"/>
                            </a:solidFill>
                            <a:latin typeface="Cambria Math" panose="02040503050406030204" pitchFamily="18" charset="0"/>
                          </a:rPr>
                          <m:t>𝑎</m:t>
                        </m:r>
                      </m:e>
                    </m:d>
                  </m:oMath>
                </a14:m>
                <a:r>
                  <a:rPr lang="en-US" altLang="en-US" sz="1800" dirty="0" smtClean="0">
                    <a:solidFill>
                      <a:srgbClr val="000000"/>
                    </a:solidFill>
                  </a:rPr>
                  <a:t> Information gain achieved with attribute </a:t>
                </a:r>
                <a14:m>
                  <m:oMath xmlns:m="http://schemas.openxmlformats.org/officeDocument/2006/math">
                    <m:r>
                      <a:rPr lang="en-US" altLang="en-US" sz="1800" b="0" i="1" smtClean="0">
                        <a:solidFill>
                          <a:srgbClr val="000000"/>
                        </a:solidFill>
                        <a:latin typeface="Cambria Math" panose="02040503050406030204" pitchFamily="18" charset="0"/>
                      </a:rPr>
                      <m:t>𝑎</m:t>
                    </m:r>
                  </m:oMath>
                </a14:m>
                <a:endParaRPr lang="en-US" altLang="en-US" sz="1800" dirty="0" smtClean="0">
                  <a:solidFill>
                    <a:srgbClr val="000000"/>
                  </a:solidFill>
                </a:endParaRPr>
              </a:p>
              <a:p>
                <a:pPr algn="just"/>
                <a:endParaRPr lang="en-US" altLang="en-US" sz="2000" dirty="0">
                  <a:solidFill>
                    <a:srgbClr val="000000"/>
                  </a:solidFill>
                </a:endParaRPr>
              </a:p>
              <a:p>
                <a:pPr algn="just"/>
                <a:endParaRPr lang="de-DE" altLang="en-US" sz="2000" dirty="0"/>
              </a:p>
              <a:p>
                <a:pPr algn="just" eaLnBrk="1" hangingPunct="1"/>
                <a:endParaRPr lang="en-US" altLang="en-US" sz="2000" dirty="0" smtClean="0"/>
              </a:p>
              <a:p>
                <a:pPr algn="just" eaLnBrk="1" hangingPunct="1"/>
                <a:endParaRPr lang="de-DE" altLang="en-US" sz="2000" dirty="0" smtClean="0"/>
              </a:p>
              <a:p>
                <a:pPr eaLnBrk="1" hangingPunct="1">
                  <a:buFontTx/>
                  <a:buNone/>
                </a:pPr>
                <a:endParaRPr lang="de-DE" altLang="en-US" sz="2000" dirty="0" smtClean="0"/>
              </a:p>
            </p:txBody>
          </p:sp>
        </mc:Choice>
        <mc:Fallback>
          <p:sp>
            <p:nvSpPr>
              <p:cNvPr id="4099" name="Rectangle 3"/>
              <p:cNvSpPr>
                <a:spLocks noGrp="1" noRot="1" noChangeAspect="1" noMove="1" noResize="1" noEditPoints="1" noAdjustHandles="1" noChangeArrowheads="1" noChangeShapeType="1" noTextEdit="1"/>
              </p:cNvSpPr>
              <p:nvPr>
                <p:ph type="body" idx="4294967295"/>
              </p:nvPr>
            </p:nvSpPr>
            <p:spPr>
              <a:xfrm>
                <a:off x="420026" y="1512147"/>
                <a:ext cx="6804422" cy="3465336"/>
              </a:xfrm>
              <a:prstGeom prst="rect">
                <a:avLst/>
              </a:prstGeom>
              <a:blipFill rotWithShape="0">
                <a:blip r:embed="rId2"/>
                <a:stretch>
                  <a:fillRect l="-2372" t="-2616" r="-2569"/>
                </a:stretch>
              </a:blipFill>
            </p:spPr>
            <p:txBody>
              <a:bodyPr/>
              <a:lstStyle/>
              <a:p>
                <a:r>
                  <a:rPr lang="en-US">
                    <a:noFill/>
                  </a:rPr>
                  <a:t> </a:t>
                </a:r>
              </a:p>
            </p:txBody>
          </p:sp>
        </mc:Fallback>
      </mc:AlternateContent>
      <p:pic>
        <p:nvPicPr>
          <p:cNvPr id="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60470" y="1134110"/>
            <a:ext cx="2362646" cy="422140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201</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8409296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189018"/>
            <a:ext cx="9912615" cy="945092"/>
          </a:xfrm>
        </p:spPr>
        <p:txBody>
          <a:bodyPr/>
          <a:lstStyle/>
          <a:p>
            <a:pPr eaLnBrk="1" hangingPunct="1"/>
            <a:r>
              <a:rPr lang="de-DE" altLang="en-US" smtClean="0">
                <a:solidFill>
                  <a:srgbClr val="000066"/>
                </a:solidFill>
              </a:rPr>
              <a:t>Entropy - Measuring Information Gain</a:t>
            </a:r>
            <a:endParaRPr lang="de-DE" altLang="en-US" smtClean="0"/>
          </a:p>
        </p:txBody>
      </p:sp>
      <mc:AlternateContent xmlns:mc="http://schemas.openxmlformats.org/markup-compatibility/2006">
        <mc:Choice xmlns:a14="http://schemas.microsoft.com/office/drawing/2010/main" xmlns="" Requires="a14">
          <p:sp>
            <p:nvSpPr>
              <p:cNvPr id="4" name="Rectangle 2"/>
              <p:cNvSpPr txBox="1">
                <a:spLocks noChangeArrowheads="1"/>
              </p:cNvSpPr>
              <p:nvPr/>
            </p:nvSpPr>
            <p:spPr bwMode="gray">
              <a:xfrm>
                <a:off x="152400" y="1277938"/>
                <a:ext cx="4381500" cy="47244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smtClean="0">
                    <a:solidFill>
                      <a:srgbClr val="000000"/>
                    </a:solidFill>
                    <a:latin typeface="Calibri" panose="020F0502020204030204" pitchFamily="34" charset="0"/>
                  </a:rPr>
                  <a:t>Constructing a Decision tree is all about Information Gain -  finding attribute that returns the highest information gain (i.e., the most homogeneous branches)</a:t>
                </a:r>
              </a:p>
              <a:p>
                <a:pPr>
                  <a:defRPr/>
                </a:pPr>
                <a:endParaRPr lang="en-US" altLang="en-US" sz="2000" kern="0" dirty="0" smtClean="0">
                  <a:solidFill>
                    <a:srgbClr val="000000"/>
                  </a:solidFill>
                  <a:latin typeface="Calibri" panose="020F0502020204030204" pitchFamily="34" charset="0"/>
                </a:endParaRPr>
              </a:p>
              <a:p>
                <a:pPr>
                  <a:defRPr/>
                </a:pPr>
                <a:r>
                  <a:rPr lang="en-US" altLang="en-US" sz="2000" kern="0" dirty="0" smtClean="0">
                    <a:solidFill>
                      <a:srgbClr val="000000"/>
                    </a:solidFill>
                    <a:latin typeface="Calibri" panose="020F0502020204030204" pitchFamily="34" charset="0"/>
                  </a:rPr>
                  <a:t>Change in Entropy is a Measure of Information Gain</a:t>
                </a:r>
              </a:p>
              <a:p>
                <a:pPr>
                  <a:defRPr/>
                </a:pPr>
                <a:r>
                  <a:rPr lang="en-US" altLang="en-US" sz="2000" kern="0" dirty="0">
                    <a:solidFill>
                      <a:srgbClr val="000000"/>
                    </a:solidFill>
                    <a:latin typeface="Calibri" panose="020F0502020204030204" pitchFamily="34" charset="0"/>
                  </a:rPr>
                  <a:t>If the sample is completely homogeneous the entropy is zero and if the sample is </a:t>
                </a:r>
                <a:r>
                  <a:rPr lang="en-US" altLang="en-US" sz="2000" kern="0" dirty="0" smtClean="0">
                    <a:solidFill>
                      <a:srgbClr val="000000"/>
                    </a:solidFill>
                    <a:latin typeface="Calibri" panose="020F0502020204030204" pitchFamily="34" charset="0"/>
                  </a:rPr>
                  <a:t>equally </a:t>
                </a:r>
                <a:r>
                  <a:rPr lang="en-US" altLang="en-US" sz="2000" kern="0" dirty="0">
                    <a:solidFill>
                      <a:srgbClr val="000000"/>
                    </a:solidFill>
                    <a:latin typeface="Calibri" panose="020F0502020204030204" pitchFamily="34" charset="0"/>
                  </a:rPr>
                  <a:t>divided it has entropy of one. </a:t>
                </a:r>
                <a:endParaRPr lang="en-US" altLang="en-US" sz="2000" kern="0" dirty="0" smtClean="0">
                  <a:solidFill>
                    <a:srgbClr val="000000"/>
                  </a:solidFill>
                  <a:latin typeface="Calibri" panose="020F0502020204030204" pitchFamily="34" charset="0"/>
                </a:endParaRPr>
              </a:p>
              <a:p>
                <a:pPr marL="0" indent="0">
                  <a:buNone/>
                  <a:defRPr/>
                </a:pPr>
                <a14:m>
                  <m:oMathPara xmlns:m="http://schemas.openxmlformats.org/officeDocument/2006/math">
                    <m:oMathParaPr>
                      <m:jc m:val="centerGroup"/>
                    </m:oMathParaPr>
                    <m:oMath xmlns:m="http://schemas.openxmlformats.org/officeDocument/2006/math">
                      <m:r>
                        <a:rPr lang="en-US" altLang="en-US" sz="1800" b="0" i="1" kern="0" smtClean="0">
                          <a:solidFill>
                            <a:srgbClr val="000000"/>
                          </a:solidFill>
                          <a:latin typeface="Cambria Math" panose="02040503050406030204" pitchFamily="18" charset="0"/>
                        </a:rPr>
                        <m:t>𝑒𝑛𝑡𝑟𝑜𝑝𝑦</m:t>
                      </m:r>
                      <m:d>
                        <m:dPr>
                          <m:ctrlPr>
                            <a:rPr lang="en-US" altLang="en-US" sz="1800" b="0" i="1" kern="0" smtClean="0">
                              <a:solidFill>
                                <a:srgbClr val="000000"/>
                              </a:solidFill>
                              <a:latin typeface="Cambria Math" panose="02040503050406030204" pitchFamily="18" charset="0"/>
                            </a:rPr>
                          </m:ctrlPr>
                        </m:dPr>
                        <m:e>
                          <m:r>
                            <a:rPr lang="en-US" altLang="en-US" sz="1800" b="0" i="1" kern="0" smtClean="0">
                              <a:solidFill>
                                <a:srgbClr val="000000"/>
                              </a:solidFill>
                              <a:latin typeface="Cambria Math" panose="02040503050406030204" pitchFamily="18" charset="0"/>
                            </a:rPr>
                            <m:t>𝐴</m:t>
                          </m:r>
                        </m:e>
                      </m:d>
                      <m:r>
                        <a:rPr lang="en-US" altLang="en-US" sz="1800" b="0" i="1" kern="0" smtClean="0">
                          <a:solidFill>
                            <a:srgbClr val="000000"/>
                          </a:solidFill>
                          <a:latin typeface="Cambria Math" panose="02040503050406030204" pitchFamily="18" charset="0"/>
                        </a:rPr>
                        <m:t>=−</m:t>
                      </m:r>
                      <m:nary>
                        <m:naryPr>
                          <m:chr m:val="∑"/>
                          <m:ctrlPr>
                            <a:rPr lang="en-US" altLang="en-US" sz="1800" b="0" i="1" kern="0" smtClean="0">
                              <a:solidFill>
                                <a:srgbClr val="000000"/>
                              </a:solidFill>
                              <a:latin typeface="Cambria Math" panose="02040503050406030204" pitchFamily="18" charset="0"/>
                            </a:rPr>
                          </m:ctrlPr>
                        </m:naryPr>
                        <m:sub>
                          <m:r>
                            <m:rPr>
                              <m:brk m:alnAt="23"/>
                            </m:rPr>
                            <a:rPr lang="en-US" altLang="en-US" sz="1800" b="0" i="1" kern="0" smtClean="0">
                              <a:solidFill>
                                <a:srgbClr val="000000"/>
                              </a:solidFill>
                              <a:latin typeface="Cambria Math" panose="02040503050406030204" pitchFamily="18" charset="0"/>
                            </a:rPr>
                            <m:t>𝑘</m:t>
                          </m:r>
                          <m:r>
                            <a:rPr lang="en-US" altLang="en-US" sz="1800" b="0" i="1" kern="0" smtClean="0">
                              <a:solidFill>
                                <a:srgbClr val="000000"/>
                              </a:solidFill>
                              <a:latin typeface="Cambria Math" panose="02040503050406030204" pitchFamily="18" charset="0"/>
                            </a:rPr>
                            <m:t>=1</m:t>
                          </m:r>
                        </m:sub>
                        <m:sup>
                          <m:r>
                            <a:rPr lang="en-US" altLang="en-US" sz="1800" b="0" i="1" kern="0" smtClean="0">
                              <a:solidFill>
                                <a:srgbClr val="000000"/>
                              </a:solidFill>
                              <a:latin typeface="Cambria Math" panose="02040503050406030204" pitchFamily="18" charset="0"/>
                            </a:rPr>
                            <m:t>𝑚</m:t>
                          </m:r>
                        </m:sup>
                        <m:e>
                          <m:sSub>
                            <m:sSubPr>
                              <m:ctrlPr>
                                <a:rPr lang="en-US" altLang="en-US" sz="1800" i="1" kern="0">
                                  <a:solidFill>
                                    <a:srgbClr val="000000"/>
                                  </a:solidFill>
                                  <a:latin typeface="Cambria Math" panose="02040503050406030204" pitchFamily="18" charset="0"/>
                                </a:rPr>
                              </m:ctrlPr>
                            </m:sSubPr>
                            <m:e>
                              <m:r>
                                <a:rPr lang="en-US" altLang="en-US" sz="1800" i="1" kern="0">
                                  <a:solidFill>
                                    <a:srgbClr val="000000"/>
                                  </a:solidFill>
                                  <a:latin typeface="Cambria Math" panose="02040503050406030204" pitchFamily="18" charset="0"/>
                                </a:rPr>
                                <m:t>𝑝</m:t>
                              </m:r>
                            </m:e>
                            <m:sub>
                              <m:r>
                                <a:rPr lang="en-US" altLang="en-US" sz="1800" i="1" kern="0">
                                  <a:solidFill>
                                    <a:srgbClr val="000000"/>
                                  </a:solidFill>
                                  <a:latin typeface="Cambria Math" panose="02040503050406030204" pitchFamily="18" charset="0"/>
                                </a:rPr>
                                <m:t>𝑘</m:t>
                              </m:r>
                            </m:sub>
                          </m:sSub>
                          <m:func>
                            <m:funcPr>
                              <m:ctrlPr>
                                <a:rPr lang="en-US" altLang="en-US" sz="1800" i="1" kern="0">
                                  <a:solidFill>
                                    <a:srgbClr val="000000"/>
                                  </a:solidFill>
                                  <a:latin typeface="Cambria Math" panose="02040503050406030204" pitchFamily="18" charset="0"/>
                                </a:rPr>
                              </m:ctrlPr>
                            </m:funcPr>
                            <m:fName>
                              <m:sSub>
                                <m:sSubPr>
                                  <m:ctrlPr>
                                    <a:rPr lang="en-US" altLang="en-US" sz="1800" i="1" kern="0">
                                      <a:solidFill>
                                        <a:srgbClr val="000000"/>
                                      </a:solidFill>
                                      <a:latin typeface="Cambria Math" panose="02040503050406030204" pitchFamily="18" charset="0"/>
                                    </a:rPr>
                                  </m:ctrlPr>
                                </m:sSubPr>
                                <m:e>
                                  <m:r>
                                    <m:rPr>
                                      <m:sty m:val="p"/>
                                    </m:rPr>
                                    <a:rPr lang="en-US" altLang="en-US" sz="1800" kern="0">
                                      <a:solidFill>
                                        <a:srgbClr val="000000"/>
                                      </a:solidFill>
                                      <a:latin typeface="Cambria Math" panose="02040503050406030204" pitchFamily="18" charset="0"/>
                                    </a:rPr>
                                    <m:t>log</m:t>
                                  </m:r>
                                </m:e>
                                <m:sub>
                                  <m:r>
                                    <a:rPr lang="en-US" altLang="en-US" sz="1800" i="1" kern="0">
                                      <a:solidFill>
                                        <a:srgbClr val="000000"/>
                                      </a:solidFill>
                                      <a:latin typeface="Cambria Math" panose="02040503050406030204" pitchFamily="18" charset="0"/>
                                    </a:rPr>
                                    <m:t>2</m:t>
                                  </m:r>
                                </m:sub>
                              </m:sSub>
                            </m:fName>
                            <m:e>
                              <m:r>
                                <a:rPr lang="en-US" altLang="en-US" sz="1800" i="1" kern="0">
                                  <a:solidFill>
                                    <a:srgbClr val="000000"/>
                                  </a:solidFill>
                                  <a:latin typeface="Cambria Math" panose="02040503050406030204" pitchFamily="18" charset="0"/>
                                </a:rPr>
                                <m:t>(</m:t>
                              </m:r>
                              <m:sSub>
                                <m:sSubPr>
                                  <m:ctrlPr>
                                    <a:rPr lang="en-US" altLang="en-US" sz="1800" i="1" kern="0">
                                      <a:solidFill>
                                        <a:srgbClr val="000000"/>
                                      </a:solidFill>
                                      <a:latin typeface="Cambria Math" panose="02040503050406030204" pitchFamily="18" charset="0"/>
                                    </a:rPr>
                                  </m:ctrlPr>
                                </m:sSubPr>
                                <m:e>
                                  <m:r>
                                    <a:rPr lang="en-US" altLang="en-US" sz="1800" i="1" kern="0">
                                      <a:solidFill>
                                        <a:srgbClr val="000000"/>
                                      </a:solidFill>
                                      <a:latin typeface="Cambria Math" panose="02040503050406030204" pitchFamily="18" charset="0"/>
                                    </a:rPr>
                                    <m:t>𝑝</m:t>
                                  </m:r>
                                </m:e>
                                <m:sub>
                                  <m:r>
                                    <a:rPr lang="en-US" altLang="en-US" sz="1800" i="1" kern="0">
                                      <a:solidFill>
                                        <a:srgbClr val="000000"/>
                                      </a:solidFill>
                                      <a:latin typeface="Cambria Math" panose="02040503050406030204" pitchFamily="18" charset="0"/>
                                    </a:rPr>
                                    <m:t>𝑘</m:t>
                                  </m:r>
                                </m:sub>
                              </m:sSub>
                              <m:r>
                                <a:rPr lang="en-US" altLang="en-US" sz="1800" i="1" kern="0">
                                  <a:solidFill>
                                    <a:srgbClr val="000000"/>
                                  </a:solidFill>
                                  <a:latin typeface="Cambria Math" panose="02040503050406030204" pitchFamily="18" charset="0"/>
                                </a:rPr>
                                <m:t>)</m:t>
                              </m:r>
                            </m:e>
                          </m:func>
                        </m:e>
                      </m:nary>
                    </m:oMath>
                  </m:oMathPara>
                </a14:m>
                <a:endParaRPr lang="en-US" altLang="en-US" sz="1800" kern="0" dirty="0" smtClean="0">
                  <a:solidFill>
                    <a:srgbClr val="000000"/>
                  </a:solidFill>
                  <a:latin typeface="Calibri" panose="020F0502020204030204" pitchFamily="34" charset="0"/>
                </a:endParaRPr>
              </a:p>
            </p:txBody>
          </p:sp>
        </mc:Choice>
        <mc:Fallback>
          <p:sp>
            <p:nvSpPr>
              <p:cNvPr id="4" name="Rectangle 2"/>
              <p:cNvSpPr txBox="1">
                <a:spLocks noRot="1" noChangeAspect="1" noMove="1" noResize="1" noEditPoints="1" noAdjustHandles="1" noChangeArrowheads="1" noChangeShapeType="1" noTextEdit="1"/>
              </p:cNvSpPr>
              <p:nvPr/>
            </p:nvSpPr>
            <p:spPr bwMode="gray">
              <a:xfrm>
                <a:off x="168011" y="1056665"/>
                <a:ext cx="4830299" cy="3906379"/>
              </a:xfrm>
              <a:prstGeom prst="rect">
                <a:avLst/>
              </a:prstGeom>
              <a:blipFill rotWithShape="0">
                <a:blip r:embed="rId2"/>
                <a:stretch>
                  <a:fillRect l="-1252" t="-774" r="-1669" b="-4000"/>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316" name="Picture 2" descr="http://www.saedsayad.com/images/Entropy.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34575" y="1139361"/>
            <a:ext cx="4830299" cy="3465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202</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284024445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4005" y="189019"/>
            <a:ext cx="9996620" cy="819079"/>
          </a:xfrm>
        </p:spPr>
        <p:txBody>
          <a:bodyPr/>
          <a:lstStyle/>
          <a:p>
            <a:pPr eaLnBrk="1" hangingPunct="1"/>
            <a:r>
              <a:rPr lang="de-DE" altLang="en-US" b="1" dirty="0" smtClean="0">
                <a:solidFill>
                  <a:schemeClr val="tx1"/>
                </a:solidFill>
              </a:rPr>
              <a:t>Information Gain &amp; Decision Trees</a:t>
            </a:r>
            <a:endParaRPr lang="de-DE" altLang="en-US" dirty="0" smtClean="0">
              <a:solidFill>
                <a:schemeClr val="tx1"/>
              </a:solidFill>
            </a:endParaRPr>
          </a:p>
        </p:txBody>
      </p:sp>
      <p:sp>
        <p:nvSpPr>
          <p:cNvPr id="8195" name="Rectangle 3"/>
          <p:cNvSpPr>
            <a:spLocks noGrp="1" noChangeArrowheads="1"/>
          </p:cNvSpPr>
          <p:nvPr>
            <p:ph type="body" idx="4294967295"/>
          </p:nvPr>
        </p:nvSpPr>
        <p:spPr>
          <a:xfrm>
            <a:off x="188071" y="1449140"/>
            <a:ext cx="5628349" cy="1586294"/>
          </a:xfrm>
          <a:prstGeom prst="rect">
            <a:avLst/>
          </a:prstGeom>
          <a:noFill/>
        </p:spPr>
        <p:txBody>
          <a:bodyPr/>
          <a:lstStyle/>
          <a:p>
            <a:pPr algn="just" eaLnBrk="1" hangingPunct="1"/>
            <a:r>
              <a:rPr lang="en-US" altLang="en-US" sz="2000" dirty="0" smtClean="0"/>
              <a:t>A Decision Tree is a graphical representation of a sequence of Attributes that narrow down to a right model (e.g. decision to play or not-Play Golf) </a:t>
            </a:r>
          </a:p>
          <a:p>
            <a:pPr algn="just" eaLnBrk="1" hangingPunct="1"/>
            <a:r>
              <a:rPr lang="en-US" altLang="en-US" sz="2000" dirty="0" smtClean="0"/>
              <a:t>The narrow down is achieved using the criterion of Information Gain </a:t>
            </a:r>
            <a:endParaRPr lang="de-DE" altLang="en-US" sz="2000" dirty="0" smtClean="0"/>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96359" y="1008098"/>
            <a:ext cx="4284266" cy="35283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203</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5691603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5460339" y="945092"/>
            <a:ext cx="3174697" cy="1162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200">
                <a:latin typeface="Arial" panose="020B0604020202020204" pitchFamily="34" charset="0"/>
              </a:rPr>
              <a:t>	</a:t>
            </a:r>
          </a:p>
        </p:txBody>
      </p:sp>
      <p:sp>
        <p:nvSpPr>
          <p:cNvPr id="10243" name="Rectangle 7"/>
          <p:cNvSpPr>
            <a:spLocks noGrp="1" noChangeArrowheads="1"/>
          </p:cNvSpPr>
          <p:nvPr>
            <p:ph type="title"/>
          </p:nvPr>
        </p:nvSpPr>
        <p:spPr>
          <a:xfrm>
            <a:off x="427027" y="315031"/>
            <a:ext cx="8568531" cy="630061"/>
          </a:xfrm>
        </p:spPr>
        <p:txBody>
          <a:bodyPr/>
          <a:lstStyle/>
          <a:p>
            <a:pPr eaLnBrk="1" hangingPunct="1"/>
            <a:r>
              <a:rPr lang="de-DE" altLang="en-US" b="1" dirty="0" smtClean="0">
                <a:solidFill>
                  <a:schemeClr val="tx1"/>
                </a:solidFill>
              </a:rPr>
              <a:t>Decision Tree Terminologies</a:t>
            </a:r>
          </a:p>
        </p:txBody>
      </p:sp>
      <p:sp>
        <p:nvSpPr>
          <p:cNvPr id="10244" name="Rectangle 9"/>
          <p:cNvSpPr>
            <a:spLocks noGrp="1" noChangeArrowheads="1"/>
          </p:cNvSpPr>
          <p:nvPr>
            <p:ph type="body" sz="half" idx="2"/>
          </p:nvPr>
        </p:nvSpPr>
        <p:spPr>
          <a:xfrm>
            <a:off x="22752" y="4095397"/>
            <a:ext cx="3505467" cy="1111254"/>
          </a:xfrm>
        </p:spPr>
        <p:txBody>
          <a:bodyPr>
            <a:normAutofit lnSpcReduction="10000"/>
          </a:bodyPr>
          <a:lstStyle/>
          <a:p>
            <a:pPr eaLnBrk="1" hangingPunct="1">
              <a:buFontTx/>
              <a:buNone/>
            </a:pPr>
            <a:r>
              <a:rPr lang="de-DE" altLang="en-US" sz="2000" dirty="0" smtClean="0">
                <a:solidFill>
                  <a:schemeClr val="tx1"/>
                </a:solidFill>
              </a:rPr>
              <a:t> 1      = root node</a:t>
            </a:r>
          </a:p>
          <a:p>
            <a:pPr eaLnBrk="1" hangingPunct="1">
              <a:buFontTx/>
              <a:buNone/>
            </a:pPr>
            <a:r>
              <a:rPr lang="de-DE" altLang="en-US" sz="2000" dirty="0" smtClean="0">
                <a:solidFill>
                  <a:schemeClr val="tx1"/>
                </a:solidFill>
              </a:rPr>
              <a:t>	      = terminal node</a:t>
            </a:r>
          </a:p>
          <a:p>
            <a:pPr eaLnBrk="1" hangingPunct="1">
              <a:buFontTx/>
              <a:buNone/>
            </a:pPr>
            <a:r>
              <a:rPr lang="de-DE" altLang="en-US" sz="2000" dirty="0" smtClean="0">
                <a:solidFill>
                  <a:schemeClr val="tx1"/>
                </a:solidFill>
              </a:rPr>
              <a:t>	      = Intermediate node</a:t>
            </a:r>
          </a:p>
        </p:txBody>
      </p:sp>
      <p:graphicFrame>
        <p:nvGraphicFramePr>
          <p:cNvPr id="10245" name="Object 10"/>
          <p:cNvGraphicFramePr>
            <a:graphicFrameLocks noGrp="1" noChangeAspect="1"/>
          </p:cNvGraphicFramePr>
          <p:nvPr>
            <p:ph type="clipArt" sz="half" idx="1"/>
          </p:nvPr>
        </p:nvGraphicFramePr>
        <p:xfrm>
          <a:off x="-595037" y="1191866"/>
          <a:ext cx="3948245" cy="2772269"/>
        </p:xfrm>
        <a:graphic>
          <a:graphicData uri="http://schemas.openxmlformats.org/presentationml/2006/ole">
            <p:oleObj spid="_x0000_s1026" name="Microsoft Draw Drawing" r:id="rId3" imgW="4029075" imgH="3352800" progId="">
              <p:embed/>
            </p:oleObj>
          </a:graphicData>
        </a:graphic>
      </p:graphicFrame>
      <p:sp>
        <p:nvSpPr>
          <p:cNvPr id="10246" name="Rectangle 11"/>
          <p:cNvSpPr>
            <a:spLocks noChangeArrowheads="1"/>
          </p:cNvSpPr>
          <p:nvPr/>
        </p:nvSpPr>
        <p:spPr bwMode="auto">
          <a:xfrm>
            <a:off x="74250" y="4513518"/>
            <a:ext cx="456778" cy="2520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endParaRPr lang="en-US" altLang="en-US" sz="2800" dirty="0">
              <a:latin typeface="Calibri" panose="020F0502020204030204" pitchFamily="34" charset="0"/>
            </a:endParaRPr>
          </a:p>
        </p:txBody>
      </p:sp>
      <p:sp>
        <p:nvSpPr>
          <p:cNvPr id="10247" name="Oval 12"/>
          <p:cNvSpPr>
            <a:spLocks noChangeArrowheads="1"/>
          </p:cNvSpPr>
          <p:nvPr/>
        </p:nvSpPr>
        <p:spPr bwMode="auto">
          <a:xfrm>
            <a:off x="41375" y="4954627"/>
            <a:ext cx="455028" cy="252024"/>
          </a:xfrm>
          <a:prstGeom prst="ellipse">
            <a:avLst/>
          </a:prstGeom>
          <a:solidFill>
            <a:srgbClr val="FFFFFF"/>
          </a:solidFill>
          <a:ln w="9525">
            <a:solidFill>
              <a:srgbClr val="000000"/>
            </a:solidFill>
            <a:round/>
            <a:headEnd/>
            <a:tailEnd/>
          </a:ln>
        </p:spPr>
        <p:txBody>
          <a:bodyPr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1200">
              <a:latin typeface="Arial" panose="020B0604020202020204" pitchFamily="34" charset="0"/>
            </a:endParaRPr>
          </a:p>
        </p:txBody>
      </p:sp>
      <p:sp>
        <p:nvSpPr>
          <p:cNvPr id="10" name="Rectangle 3"/>
          <p:cNvSpPr txBox="1">
            <a:spLocks noChangeArrowheads="1"/>
          </p:cNvSpPr>
          <p:nvPr/>
        </p:nvSpPr>
        <p:spPr bwMode="auto">
          <a:xfrm>
            <a:off x="3192198" y="945092"/>
            <a:ext cx="6636411" cy="4410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lnSpc>
                <a:spcPct val="90000"/>
              </a:lnSpc>
              <a:defRPr/>
            </a:pPr>
            <a:r>
              <a:rPr lang="de-DE" altLang="en-US" sz="2400" b="1" i="1" kern="0" dirty="0" smtClean="0">
                <a:latin typeface="Calibri" panose="020F0502020204030204" pitchFamily="34" charset="0"/>
              </a:rPr>
              <a:t>Root </a:t>
            </a:r>
            <a:r>
              <a:rPr lang="de-DE" altLang="en-US" sz="2400" kern="0" dirty="0" smtClean="0">
                <a:latin typeface="Calibri" panose="020F0502020204030204" pitchFamily="34" charset="0"/>
              </a:rPr>
              <a:t>of Tree: Decision model based on entire data</a:t>
            </a:r>
          </a:p>
          <a:p>
            <a:pPr algn="just">
              <a:lnSpc>
                <a:spcPct val="90000"/>
              </a:lnSpc>
              <a:defRPr/>
            </a:pPr>
            <a:r>
              <a:rPr lang="de-DE" altLang="en-US" sz="2400" b="1" i="1" kern="0" dirty="0" smtClean="0">
                <a:latin typeface="Calibri" panose="020F0502020204030204" pitchFamily="34" charset="0"/>
              </a:rPr>
              <a:t>Node</a:t>
            </a:r>
            <a:r>
              <a:rPr lang="de-DE" altLang="en-US" sz="2400" i="1" kern="0" dirty="0" smtClean="0">
                <a:latin typeface="Calibri" panose="020F0502020204030204" pitchFamily="34" charset="0"/>
              </a:rPr>
              <a:t>: </a:t>
            </a:r>
            <a:r>
              <a:rPr lang="de-DE" altLang="en-US" sz="2400" kern="0" dirty="0" smtClean="0">
                <a:latin typeface="Calibri" panose="020F0502020204030204" pitchFamily="34" charset="0"/>
              </a:rPr>
              <a:t>Decision model on subset of data based on split criteria</a:t>
            </a:r>
            <a:endParaRPr lang="de-DE" altLang="en-US" sz="2400" i="1" kern="0" dirty="0" smtClean="0">
              <a:latin typeface="Calibri" panose="020F0502020204030204" pitchFamily="34" charset="0"/>
            </a:endParaRPr>
          </a:p>
          <a:p>
            <a:pPr algn="just">
              <a:lnSpc>
                <a:spcPct val="90000"/>
              </a:lnSpc>
              <a:defRPr/>
            </a:pPr>
            <a:r>
              <a:rPr lang="de-DE" altLang="en-US" sz="2400" kern="0" dirty="0" smtClean="0">
                <a:latin typeface="Calibri" panose="020F0502020204030204" pitchFamily="34" charset="0"/>
              </a:rPr>
              <a:t>Typically a split criteria splits a node into two child nodes</a:t>
            </a:r>
          </a:p>
          <a:p>
            <a:pPr algn="just">
              <a:lnSpc>
                <a:spcPct val="90000"/>
              </a:lnSpc>
              <a:defRPr/>
            </a:pPr>
            <a:r>
              <a:rPr lang="de-DE" altLang="en-US" sz="2400" kern="0" dirty="0" smtClean="0">
                <a:latin typeface="Calibri" panose="020F0502020204030204" pitchFamily="34" charset="0"/>
              </a:rPr>
              <a:t>Terminal Node</a:t>
            </a:r>
            <a:r>
              <a:rPr lang="de-DE" altLang="en-US" sz="2400" kern="0" dirty="0" smtClean="0">
                <a:latin typeface="Calibri" panose="020F0502020204030204" pitchFamily="34" charset="0"/>
                <a:cs typeface="Times New Roman" pitchFamily="18" charset="0"/>
              </a:rPr>
              <a:t>: No further splitting of a node</a:t>
            </a:r>
            <a:r>
              <a:rPr lang="de-DE" altLang="en-US" sz="2400" kern="0" dirty="0" smtClean="0">
                <a:latin typeface="Calibri" panose="020F0502020204030204" pitchFamily="34" charset="0"/>
              </a:rPr>
              <a:t>.  </a:t>
            </a:r>
          </a:p>
          <a:p>
            <a:pPr algn="just">
              <a:lnSpc>
                <a:spcPct val="90000"/>
              </a:lnSpc>
              <a:defRPr/>
            </a:pPr>
            <a:r>
              <a:rPr lang="de-DE" altLang="en-US" sz="2400" kern="0" dirty="0" smtClean="0">
                <a:latin typeface="Calibri" panose="020F0502020204030204" pitchFamily="34" charset="0"/>
              </a:rPr>
              <a:t>Models from terminal nodes are used for prediction</a:t>
            </a:r>
          </a:p>
          <a:p>
            <a:pPr algn="just">
              <a:lnSpc>
                <a:spcPct val="90000"/>
              </a:lnSpc>
              <a:defRPr/>
            </a:pPr>
            <a:r>
              <a:rPr lang="de-DE" altLang="en-US" sz="2400" kern="0" dirty="0" smtClean="0">
                <a:latin typeface="Calibri" panose="020F0502020204030204" pitchFamily="34" charset="0"/>
              </a:rPr>
              <a:t>Path from root to a terminal node indicates a business rule</a:t>
            </a:r>
            <a:endParaRPr lang="de-DE" altLang="en-US" sz="2400" b="1" kern="0" dirty="0" smtClean="0">
              <a:latin typeface="Calibri" panose="020F0502020204030204" pitchFamily="34" charset="0"/>
            </a:endParaRPr>
          </a:p>
          <a:p>
            <a:pPr algn="just">
              <a:lnSpc>
                <a:spcPct val="90000"/>
              </a:lnSpc>
              <a:defRPr/>
            </a:pPr>
            <a:r>
              <a:rPr lang="de-DE" altLang="en-US" sz="2400" kern="0" dirty="0" smtClean="0">
                <a:latin typeface="Calibri" panose="020F0502020204030204" pitchFamily="34" charset="0"/>
              </a:rPr>
              <a:t>For prediction which ever business rule is satistified that particular model is used </a:t>
            </a:r>
          </a:p>
          <a:p>
            <a:pPr>
              <a:lnSpc>
                <a:spcPct val="90000"/>
              </a:lnSpc>
              <a:defRPr/>
            </a:pPr>
            <a:endParaRPr lang="de-DE" altLang="en-US" sz="2400" kern="0" dirty="0" smtClean="0">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1B23C9C1-47CA-456B-BF9F-97059F98173C}" type="slidenum">
              <a:rPr lang="de-DE" altLang="en-US" smtClean="0"/>
              <a:pPr/>
              <a:t>204</a:t>
            </a:fld>
            <a:endParaRPr lang="de-DE" altLang="en-US" dirty="0"/>
          </a:p>
        </p:txBody>
      </p:sp>
    </p:spTree>
    <p:extLst>
      <p:ext uri="{BB962C8B-B14F-4D97-AF65-F5344CB8AC3E}">
        <p14:creationId xmlns:p14="http://schemas.microsoft.com/office/powerpoint/2010/main" xmlns="" val="199167653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tx1"/>
                </a:solidFill>
              </a:rPr>
              <a:t>Building a Decision Tree</a:t>
            </a:r>
            <a:endParaRPr lang="en-US" dirty="0">
              <a:solidFill>
                <a:schemeClr val="tx1"/>
              </a:solidFill>
            </a:endParaRPr>
          </a:p>
        </p:txBody>
      </p:sp>
      <p:sp>
        <p:nvSpPr>
          <p:cNvPr id="8" name="Content Placeholder 7"/>
          <p:cNvSpPr>
            <a:spLocks noGrp="1"/>
          </p:cNvSpPr>
          <p:nvPr>
            <p:ph sz="half" idx="1"/>
          </p:nvPr>
        </p:nvSpPr>
        <p:spPr>
          <a:xfrm>
            <a:off x="493530" y="1083705"/>
            <a:ext cx="9072563" cy="2517711"/>
          </a:xfrm>
        </p:spPr>
        <p:txBody>
          <a:bodyPr/>
          <a:lstStyle/>
          <a:p>
            <a:r>
              <a:rPr lang="en-US" dirty="0" smtClean="0">
                <a:solidFill>
                  <a:schemeClr val="tx1"/>
                </a:solidFill>
              </a:rPr>
              <a:t>Building a decision tree recursively splitting tree </a:t>
            </a:r>
          </a:p>
          <a:p>
            <a:pPr lvl="1"/>
            <a:r>
              <a:rPr lang="en-US" dirty="0" smtClean="0">
                <a:solidFill>
                  <a:schemeClr val="tx1"/>
                </a:solidFill>
              </a:rPr>
              <a:t>Stop criteria – no further splitting of data (less number of observations or information gain is less than threshold</a:t>
            </a:r>
          </a:p>
          <a:p>
            <a:r>
              <a:rPr lang="en-US" dirty="0" smtClean="0">
                <a:solidFill>
                  <a:schemeClr val="tx1"/>
                </a:solidFill>
              </a:rPr>
              <a:t>Information gain for each attribute at a node is derived using entropy criteria.</a:t>
            </a:r>
          </a:p>
          <a:p>
            <a:r>
              <a:rPr lang="en-US" dirty="0">
                <a:solidFill>
                  <a:schemeClr val="tx1"/>
                </a:solidFill>
              </a:rPr>
              <a:t>For a splitting data at a node,  identify an attribute that gives maximum information gain.</a:t>
            </a:r>
          </a:p>
          <a:p>
            <a:endParaRPr lang="en-US" dirty="0">
              <a:solidFill>
                <a:schemeClr val="tx1"/>
              </a:solidFill>
            </a:endParaRPr>
          </a:p>
        </p:txBody>
      </p:sp>
      <p:sp>
        <p:nvSpPr>
          <p:cNvPr id="6" name="Slide Number Placeholder 5"/>
          <p:cNvSpPr>
            <a:spLocks noGrp="1"/>
          </p:cNvSpPr>
          <p:nvPr>
            <p:ph type="sldNum" sz="quarter" idx="4"/>
          </p:nvPr>
        </p:nvSpPr>
        <p:spPr/>
        <p:txBody>
          <a:bodyPr/>
          <a:lstStyle/>
          <a:p>
            <a:fld id="{1B23C9C1-47CA-456B-BF9F-97059F98173C}" type="slidenum">
              <a:rPr lang="de-DE" altLang="en-US" smtClean="0">
                <a:solidFill>
                  <a:schemeClr val="tx1"/>
                </a:solidFill>
              </a:rPr>
              <a:pPr/>
              <a:t>205</a:t>
            </a:fld>
            <a:endParaRPr lang="de-DE" altLang="en-US">
              <a:solidFill>
                <a:schemeClr val="tx1"/>
              </a:solidFill>
            </a:endParaRPr>
          </a:p>
        </p:txBody>
      </p:sp>
    </p:spTree>
    <p:extLst>
      <p:ext uri="{BB962C8B-B14F-4D97-AF65-F5344CB8AC3E}">
        <p14:creationId xmlns:p14="http://schemas.microsoft.com/office/powerpoint/2010/main" xmlns="" val="150461963"/>
      </p:ext>
    </p:extLst>
  </p:cSld>
  <p:clrMapOvr>
    <a:masterClrMapping/>
  </p:clrMapOvr>
  <p:transition spd="med">
    <p:wipe dir="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6021" y="250712"/>
            <a:ext cx="8400521" cy="631373"/>
          </a:xfrm>
        </p:spPr>
        <p:txBody>
          <a:bodyPr/>
          <a:lstStyle/>
          <a:p>
            <a:pPr eaLnBrk="1" hangingPunct="1"/>
            <a:r>
              <a:rPr lang="de-DE" altLang="en-US" dirty="0" smtClean="0">
                <a:solidFill>
                  <a:srgbClr val="000066"/>
                </a:solidFill>
              </a:rPr>
              <a:t>Entropy Calculations During </a:t>
            </a:r>
            <a:r>
              <a:rPr lang="de-DE" altLang="en-US" dirty="0">
                <a:solidFill>
                  <a:srgbClr val="000066"/>
                </a:solidFill>
              </a:rPr>
              <a:t>E</a:t>
            </a:r>
            <a:r>
              <a:rPr lang="de-DE" altLang="en-US" dirty="0" smtClean="0">
                <a:solidFill>
                  <a:srgbClr val="000066"/>
                </a:solidFill>
              </a:rPr>
              <a:t>ach Split</a:t>
            </a:r>
            <a:endParaRPr lang="de-DE" altLang="en-US" dirty="0" smtClean="0"/>
          </a:p>
        </p:txBody>
      </p:sp>
      <p:sp>
        <p:nvSpPr>
          <p:cNvPr id="4" name="Rectangle 2"/>
          <p:cNvSpPr txBox="1">
            <a:spLocks noChangeArrowheads="1"/>
          </p:cNvSpPr>
          <p:nvPr/>
        </p:nvSpPr>
        <p:spPr bwMode="gray">
          <a:xfrm>
            <a:off x="252016" y="849270"/>
            <a:ext cx="4452276" cy="1638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a:solidFill>
                  <a:srgbClr val="000000"/>
                </a:solidFill>
                <a:latin typeface="Calibri" panose="020F0502020204030204" pitchFamily="34" charset="0"/>
              </a:rPr>
              <a:t>To build a decision tree, we need to calculate two types of entropy using frequency </a:t>
            </a:r>
            <a:r>
              <a:rPr lang="en-US" altLang="en-US" sz="2000" kern="0" dirty="0" smtClean="0">
                <a:solidFill>
                  <a:srgbClr val="000000"/>
                </a:solidFill>
                <a:latin typeface="Calibri" panose="020F0502020204030204" pitchFamily="34" charset="0"/>
              </a:rPr>
              <a:t>tables</a:t>
            </a:r>
          </a:p>
          <a:p>
            <a:pPr marL="457200" indent="-457200">
              <a:buFont typeface="Wingdings" pitchFamily="2" charset="2"/>
              <a:buAutoNum type="arabicPeriod"/>
              <a:defRPr/>
            </a:pPr>
            <a:r>
              <a:rPr lang="en-US" altLang="en-US" sz="2000" kern="0" dirty="0" smtClean="0">
                <a:solidFill>
                  <a:srgbClr val="000000"/>
                </a:solidFill>
                <a:latin typeface="Calibri" panose="020F0502020204030204" pitchFamily="34" charset="0"/>
              </a:rPr>
              <a:t>Entropy </a:t>
            </a:r>
            <a:r>
              <a:rPr lang="en-US" altLang="en-US" sz="2000" kern="0" dirty="0">
                <a:solidFill>
                  <a:srgbClr val="000000"/>
                </a:solidFill>
                <a:latin typeface="Calibri" panose="020F0502020204030204" pitchFamily="34" charset="0"/>
              </a:rPr>
              <a:t>using the frequency table of one </a:t>
            </a:r>
            <a:r>
              <a:rPr lang="en-US" altLang="en-US" sz="2000" kern="0" dirty="0" smtClean="0">
                <a:solidFill>
                  <a:srgbClr val="000000"/>
                </a:solidFill>
                <a:latin typeface="Calibri" panose="020F0502020204030204" pitchFamily="34" charset="0"/>
              </a:rPr>
              <a:t>attribute:</a:t>
            </a:r>
          </a:p>
          <a:p>
            <a:pPr marL="457200" indent="-457200">
              <a:buFont typeface="Wingdings" pitchFamily="2" charset="2"/>
              <a:buAutoNum type="arabicPeriod"/>
              <a:defRPr/>
            </a:pPr>
            <a:endParaRPr lang="en-US" altLang="en-US" sz="2000" kern="0" dirty="0">
              <a:solidFill>
                <a:srgbClr val="000000"/>
              </a:solidFill>
              <a:latin typeface="Calibri" panose="020F0502020204030204" pitchFamily="34" charset="0"/>
            </a:endParaRPr>
          </a:p>
          <a:p>
            <a:pPr marL="457200" indent="-457200">
              <a:buFont typeface="Wingdings" pitchFamily="2" charset="2"/>
              <a:buAutoNum type="arabicPeriod"/>
              <a:defRPr/>
            </a:pPr>
            <a:endParaRPr lang="en-US" altLang="en-US" sz="2000" kern="0" dirty="0" smtClean="0">
              <a:solidFill>
                <a:srgbClr val="000000"/>
              </a:solidFill>
              <a:latin typeface="Calibri" panose="020F0502020204030204" pitchFamily="34" charset="0"/>
            </a:endParaRPr>
          </a:p>
          <a:p>
            <a:pPr marL="457200" indent="-457200">
              <a:buFont typeface="Wingdings" pitchFamily="2" charset="2"/>
              <a:buAutoNum type="arabicPeriod"/>
              <a:defRPr/>
            </a:pPr>
            <a:endParaRPr lang="en-US" altLang="en-US" sz="2000" kern="0" dirty="0">
              <a:solidFill>
                <a:srgbClr val="000000"/>
              </a:solidFill>
              <a:latin typeface="Calibri" panose="020F0502020204030204" pitchFamily="34" charset="0"/>
            </a:endParaRPr>
          </a:p>
          <a:p>
            <a:pPr marL="457200" indent="-457200">
              <a:buFont typeface="Wingdings" pitchFamily="2" charset="2"/>
              <a:buAutoNum type="arabicPeriod"/>
              <a:defRPr/>
            </a:pPr>
            <a:r>
              <a:rPr lang="en-US" altLang="en-US" sz="2000" kern="0" dirty="0" smtClean="0">
                <a:solidFill>
                  <a:srgbClr val="000000"/>
                </a:solidFill>
                <a:latin typeface="Calibri" panose="020F0502020204030204" pitchFamily="34" charset="0"/>
              </a:rPr>
              <a:t>Entropy </a:t>
            </a:r>
            <a:r>
              <a:rPr lang="en-US" altLang="en-US" sz="2000" kern="0" dirty="0">
                <a:solidFill>
                  <a:srgbClr val="000000"/>
                </a:solidFill>
                <a:latin typeface="Calibri" panose="020F0502020204030204" pitchFamily="34" charset="0"/>
              </a:rPr>
              <a:t>using the frequency table of two </a:t>
            </a:r>
            <a:r>
              <a:rPr lang="en-US" altLang="en-US" sz="2000" kern="0" dirty="0" smtClean="0">
                <a:solidFill>
                  <a:srgbClr val="000000"/>
                </a:solidFill>
                <a:latin typeface="Calibri" panose="020F0502020204030204" pitchFamily="34" charset="0"/>
              </a:rPr>
              <a:t>attributes:</a:t>
            </a:r>
          </a:p>
          <a:p>
            <a:pPr marL="0" indent="0">
              <a:buFont typeface="Wingdings" pitchFamily="2" charset="2"/>
              <a:buNone/>
              <a:defRPr/>
            </a:pPr>
            <a:endParaRPr lang="en-US" altLang="en-US" sz="1800" kern="0" dirty="0" smtClean="0">
              <a:solidFill>
                <a:srgbClr val="000000"/>
              </a:solidFill>
              <a:latin typeface="Calibri" panose="020F0502020204030204" pitchFamily="34" charset="0"/>
            </a:endParaRPr>
          </a:p>
        </p:txBody>
      </p:sp>
      <p:pic>
        <p:nvPicPr>
          <p:cNvPr id="14340" name="Picture 2" descr="http://www.saedsayad.com/images/Entropy_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04292" y="849270"/>
            <a:ext cx="5208323" cy="215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 name="Table 1"/>
          <p:cNvGraphicFramePr>
            <a:graphicFrameLocks noGrp="1"/>
          </p:cNvGraphicFramePr>
          <p:nvPr>
            <p:extLst/>
          </p:nvPr>
        </p:nvGraphicFramePr>
        <p:xfrm>
          <a:off x="5796359" y="3037419"/>
          <a:ext cx="3444214" cy="608284"/>
        </p:xfrm>
        <a:graphic>
          <a:graphicData uri="http://schemas.openxmlformats.org/drawingml/2006/table">
            <a:tbl>
              <a:tblPr/>
              <a:tblGrid>
                <a:gridCol w="3444214"/>
              </a:tblGrid>
              <a:tr h="302561">
                <a:tc>
                  <a:txBody>
                    <a:bodyPr/>
                    <a:lstStyle/>
                    <a:p>
                      <a:pPr algn="ctr"/>
                      <a:endParaRPr lang="en-US" sz="1500" dirty="0">
                        <a:latin typeface="Calibri" panose="020F0502020204030204" pitchFamily="34" charset="0"/>
                      </a:endParaRPr>
                    </a:p>
                  </a:txBody>
                  <a:tcPr marL="100806" marR="100806" marT="37771" marB="37771" anchor="ctr">
                    <a:lnL>
                      <a:noFill/>
                    </a:lnL>
                    <a:lnR>
                      <a:noFill/>
                    </a:lnR>
                    <a:lnT>
                      <a:noFill/>
                    </a:lnT>
                    <a:lnB>
                      <a:noFill/>
                    </a:lnB>
                  </a:tcPr>
                </a:tc>
              </a:tr>
              <a:tr h="302561">
                <a:tc>
                  <a:txBody>
                    <a:bodyPr/>
                    <a:lstStyle/>
                    <a:p>
                      <a:r>
                        <a:rPr lang="en-US" sz="1500" dirty="0">
                          <a:latin typeface="Calibri"/>
                        </a:rPr>
                        <a:t> </a:t>
                      </a:r>
                      <a:endParaRPr lang="en-US" sz="1500" dirty="0">
                        <a:latin typeface="Calibri" panose="020F0502020204030204" pitchFamily="34" charset="0"/>
                      </a:endParaRPr>
                    </a:p>
                  </a:txBody>
                  <a:tcPr marL="100806" marR="100806" marT="37771" marB="37771" anchor="ctr">
                    <a:lnL>
                      <a:noFill/>
                    </a:lnL>
                    <a:lnR>
                      <a:noFill/>
                    </a:lnR>
                    <a:lnT>
                      <a:noFill/>
                    </a:lnT>
                    <a:lnB>
                      <a:noFill/>
                    </a:lnB>
                  </a:tcPr>
                </a:tc>
              </a:tr>
            </a:tbl>
          </a:graphicData>
        </a:graphic>
      </p:graphicFrame>
      <p:pic>
        <p:nvPicPr>
          <p:cNvPr id="14344" name="Picture 3" descr="http://www.saedsayad.com/images/Entropy_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43039" y="2887780"/>
            <a:ext cx="5269576" cy="2748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206</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390044863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20026" y="1"/>
            <a:ext cx="9324578" cy="612997"/>
          </a:xfrm>
        </p:spPr>
        <p:txBody>
          <a:bodyPr/>
          <a:lstStyle/>
          <a:p>
            <a:pPr eaLnBrk="1" hangingPunct="1"/>
            <a:r>
              <a:rPr lang="de-DE" altLang="en-US" dirty="0" smtClean="0">
                <a:solidFill>
                  <a:srgbClr val="000066"/>
                </a:solidFill>
              </a:rPr>
              <a:t>Information Gain Calculations for Each Attribute</a:t>
            </a:r>
            <a:endParaRPr lang="de-DE" altLang="en-US" dirty="0" smtClean="0"/>
          </a:p>
        </p:txBody>
      </p:sp>
      <p:sp>
        <p:nvSpPr>
          <p:cNvPr id="4" name="Rectangle 2"/>
          <p:cNvSpPr txBox="1">
            <a:spLocks noChangeArrowheads="1"/>
          </p:cNvSpPr>
          <p:nvPr/>
        </p:nvSpPr>
        <p:spPr bwMode="gray">
          <a:xfrm>
            <a:off x="254523" y="716039"/>
            <a:ext cx="9492589" cy="1237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a:solidFill>
                  <a:srgbClr val="000000"/>
                </a:solidFill>
                <a:latin typeface="Calibri" panose="020F0502020204030204" pitchFamily="34" charset="0"/>
              </a:rPr>
              <a:t> </a:t>
            </a:r>
            <a:r>
              <a:rPr lang="en-US" altLang="en-US" sz="2000" kern="0" dirty="0" smtClean="0">
                <a:solidFill>
                  <a:srgbClr val="000000"/>
                </a:solidFill>
                <a:latin typeface="Calibri" panose="020F0502020204030204" pitchFamily="34" charset="0"/>
              </a:rPr>
              <a:t>Derive information gain for each of the attributes </a:t>
            </a:r>
          </a:p>
          <a:p>
            <a:pPr>
              <a:defRPr/>
            </a:pPr>
            <a:r>
              <a:rPr lang="en-US" altLang="en-US" sz="2000" kern="0" dirty="0" smtClean="0">
                <a:solidFill>
                  <a:srgbClr val="000000"/>
                </a:solidFill>
                <a:latin typeface="Calibri" panose="020F0502020204030204" pitchFamily="34" charset="0"/>
              </a:rPr>
              <a:t>An attribute information </a:t>
            </a:r>
            <a:r>
              <a:rPr lang="en-US" altLang="en-US" sz="2000" kern="0" dirty="0">
                <a:solidFill>
                  <a:srgbClr val="000000"/>
                </a:solidFill>
                <a:latin typeface="Calibri" panose="020F0502020204030204" pitchFamily="34" charset="0"/>
              </a:rPr>
              <a:t>g</a:t>
            </a:r>
            <a:r>
              <a:rPr lang="en-US" altLang="en-US" sz="2000" kern="0" dirty="0" smtClean="0">
                <a:solidFill>
                  <a:srgbClr val="000000"/>
                </a:solidFill>
                <a:latin typeface="Calibri" panose="020F0502020204030204" pitchFamily="34" charset="0"/>
              </a:rPr>
              <a:t>ain = Entropy of node – Entropy given attribute</a:t>
            </a:r>
          </a:p>
          <a:p>
            <a:pPr>
              <a:defRPr/>
            </a:pPr>
            <a:r>
              <a:rPr lang="en-US" altLang="en-US" sz="2000" kern="0" dirty="0" smtClean="0">
                <a:solidFill>
                  <a:srgbClr val="000000"/>
                </a:solidFill>
                <a:latin typeface="Calibri" panose="020F0502020204030204" pitchFamily="34" charset="0"/>
              </a:rPr>
              <a:t> </a:t>
            </a:r>
            <a:r>
              <a:rPr lang="en-US" altLang="en-US" sz="2000" kern="0" dirty="0">
                <a:solidFill>
                  <a:srgbClr val="000000"/>
                </a:solidFill>
                <a:latin typeface="Calibri" panose="020F0502020204030204" pitchFamily="34" charset="0"/>
              </a:rPr>
              <a:t>The result is the Information Gain, or decrease in </a:t>
            </a:r>
            <a:r>
              <a:rPr lang="en-US" altLang="en-US" sz="2000" kern="0" dirty="0" smtClean="0">
                <a:solidFill>
                  <a:srgbClr val="000000"/>
                </a:solidFill>
                <a:latin typeface="Calibri" panose="020F0502020204030204" pitchFamily="34" charset="0"/>
              </a:rPr>
              <a:t>entropy</a:t>
            </a:r>
            <a:endParaRPr lang="en-US" altLang="en-US" sz="1800" kern="0" dirty="0" smtClean="0">
              <a:solidFill>
                <a:srgbClr val="000000"/>
              </a:solidFill>
              <a:latin typeface="Calibri" panose="020F0502020204030204" pitchFamily="34" charset="0"/>
            </a:endParaRPr>
          </a:p>
        </p:txBody>
      </p:sp>
      <p:graphicFrame>
        <p:nvGraphicFramePr>
          <p:cNvPr id="2" name="Table 1"/>
          <p:cNvGraphicFramePr>
            <a:graphicFrameLocks noGrp="1"/>
          </p:cNvGraphicFramePr>
          <p:nvPr/>
        </p:nvGraphicFramePr>
        <p:xfrm>
          <a:off x="588036" y="2469052"/>
          <a:ext cx="8400521" cy="608284"/>
        </p:xfrm>
        <a:graphic>
          <a:graphicData uri="http://schemas.openxmlformats.org/drawingml/2006/table">
            <a:tbl>
              <a:tblPr/>
              <a:tblGrid>
                <a:gridCol w="8400521"/>
              </a:tblGrid>
              <a:tr h="302561">
                <a:tc>
                  <a:txBody>
                    <a:bodyPr/>
                    <a:lstStyle/>
                    <a:p>
                      <a:pPr algn="ctr"/>
                      <a:endParaRPr lang="en-US" sz="1500" dirty="0">
                        <a:latin typeface="Calibri" panose="020F0502020204030204" pitchFamily="34" charset="0"/>
                      </a:endParaRPr>
                    </a:p>
                  </a:txBody>
                  <a:tcPr marL="100806" marR="100806" marT="37771" marB="37771" anchor="ctr">
                    <a:lnL>
                      <a:noFill/>
                    </a:lnL>
                    <a:lnR>
                      <a:noFill/>
                    </a:lnR>
                    <a:lnT>
                      <a:noFill/>
                    </a:lnT>
                    <a:lnB>
                      <a:noFill/>
                    </a:lnB>
                  </a:tcPr>
                </a:tc>
              </a:tr>
              <a:tr h="302561">
                <a:tc>
                  <a:txBody>
                    <a:bodyPr/>
                    <a:lstStyle/>
                    <a:p>
                      <a:pPr algn="ctr"/>
                      <a:endParaRPr lang="en-US" sz="1500" dirty="0">
                        <a:latin typeface="Calibri" panose="020F0502020204030204" pitchFamily="34" charset="0"/>
                      </a:endParaRPr>
                    </a:p>
                  </a:txBody>
                  <a:tcPr marL="100806" marR="100806" marT="37771" marB="37771" anchor="ctr">
                    <a:lnL>
                      <a:noFill/>
                    </a:lnL>
                    <a:lnR>
                      <a:noFill/>
                    </a:lnR>
                    <a:lnT>
                      <a:noFill/>
                    </a:lnT>
                    <a:lnB>
                      <a:noFill/>
                    </a:lnB>
                  </a:tcPr>
                </a:tc>
              </a:tr>
            </a:tbl>
          </a:graphicData>
        </a:graphic>
      </p:graphicFrame>
      <p:pic>
        <p:nvPicPr>
          <p:cNvPr id="16391" name="Picture 1" descr="http://www.saedsayad.com/images/Entropy_attribute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0026" y="2205214"/>
            <a:ext cx="5498522" cy="3024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2" name="Picture 2" descr="http://www.saedsayad.com/images/Entropy_gain.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29816" y="2646256"/>
            <a:ext cx="4075799" cy="1449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207</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39775850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57030" y="90264"/>
            <a:ext cx="8316516" cy="874826"/>
          </a:xfrm>
        </p:spPr>
        <p:txBody>
          <a:bodyPr/>
          <a:lstStyle/>
          <a:p>
            <a:pPr eaLnBrk="1" hangingPunct="1"/>
            <a:r>
              <a:rPr lang="de-DE" altLang="en-US" dirty="0" smtClean="0">
                <a:solidFill>
                  <a:srgbClr val="000066"/>
                </a:solidFill>
              </a:rPr>
              <a:t>Identify an Attribute to Split a Node</a:t>
            </a:r>
            <a:endParaRPr lang="de-DE" altLang="en-US" dirty="0" smtClean="0"/>
          </a:p>
        </p:txBody>
      </p:sp>
      <p:sp>
        <p:nvSpPr>
          <p:cNvPr id="4" name="Rectangle 2"/>
          <p:cNvSpPr txBox="1">
            <a:spLocks noChangeArrowheads="1"/>
          </p:cNvSpPr>
          <p:nvPr/>
        </p:nvSpPr>
        <p:spPr bwMode="gray">
          <a:xfrm>
            <a:off x="225685" y="1043639"/>
            <a:ext cx="9492589" cy="819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a:solidFill>
                  <a:srgbClr val="000000"/>
                </a:solidFill>
                <a:latin typeface="Calibri" panose="020F0502020204030204" pitchFamily="34" charset="0"/>
              </a:rPr>
              <a:t> Choose attribute with the largest information gain as the </a:t>
            </a:r>
            <a:r>
              <a:rPr lang="en-US" altLang="en-US" sz="2000" kern="0" dirty="0" smtClean="0">
                <a:solidFill>
                  <a:srgbClr val="000000"/>
                </a:solidFill>
                <a:latin typeface="Calibri" panose="020F0502020204030204" pitchFamily="34" charset="0"/>
              </a:rPr>
              <a:t>criteria for splitting a node</a:t>
            </a:r>
          </a:p>
          <a:p>
            <a:pPr>
              <a:defRPr/>
            </a:pPr>
            <a:endParaRPr lang="en-US" altLang="en-US" sz="1800" kern="0" dirty="0" smtClean="0">
              <a:solidFill>
                <a:srgbClr val="000000"/>
              </a:solidFill>
              <a:latin typeface="Calibri" panose="020F0502020204030204" pitchFamily="34" charset="0"/>
            </a:endParaRPr>
          </a:p>
        </p:txBody>
      </p:sp>
      <p:pic>
        <p:nvPicPr>
          <p:cNvPr id="17412" name="Picture 2" descr="http://www.saedsayad.com/images/Entropy_attribute_best.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0026" y="1826073"/>
            <a:ext cx="3822237" cy="2205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71928" y="2035438"/>
            <a:ext cx="4200260" cy="17864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414" name="Right Arrow 1"/>
          <p:cNvSpPr>
            <a:spLocks noChangeArrowheads="1"/>
          </p:cNvSpPr>
          <p:nvPr/>
        </p:nvSpPr>
        <p:spPr bwMode="auto">
          <a:xfrm>
            <a:off x="4242263" y="2314163"/>
            <a:ext cx="1078067" cy="400351"/>
          </a:xfrm>
          <a:prstGeom prst="rightArrow">
            <a:avLst>
              <a:gd name="adj1" fmla="val 50000"/>
              <a:gd name="adj2" fmla="val 50024"/>
            </a:avLst>
          </a:prstGeom>
          <a:solidFill>
            <a:srgbClr val="FF0000"/>
          </a:solidFill>
          <a:ln w="9525" algn="ctr">
            <a:solidFill>
              <a:schemeClr val="tx1"/>
            </a:solidFill>
            <a:round/>
            <a:headEnd/>
            <a:tailEnd/>
          </a:ln>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endParaRPr lang="en-US" altLang="en-US" sz="2800" dirty="0">
              <a:latin typeface="Calibri" panose="020F0502020204030204" pitchFamily="34" charset="0"/>
            </a:endParaRP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208</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29396689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0944" y="31503"/>
            <a:ext cx="8977639" cy="945092"/>
          </a:xfrm>
        </p:spPr>
        <p:txBody>
          <a:bodyPr/>
          <a:lstStyle/>
          <a:p>
            <a:pPr eaLnBrk="1" hangingPunct="1"/>
            <a:r>
              <a:rPr lang="de-DE" altLang="en-US" dirty="0" smtClean="0">
                <a:solidFill>
                  <a:srgbClr val="000066"/>
                </a:solidFill>
              </a:rPr>
              <a:t>Build Decision Tree</a:t>
            </a:r>
            <a:endParaRPr lang="de-DE" altLang="en-US" dirty="0" smtClean="0"/>
          </a:p>
        </p:txBody>
      </p:sp>
      <p:sp>
        <p:nvSpPr>
          <p:cNvPr id="4" name="Rectangle 2"/>
          <p:cNvSpPr txBox="1">
            <a:spLocks noChangeArrowheads="1"/>
          </p:cNvSpPr>
          <p:nvPr/>
        </p:nvSpPr>
        <p:spPr bwMode="gray">
          <a:xfrm>
            <a:off x="260766" y="908809"/>
            <a:ext cx="9492589" cy="14428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smtClean="0">
                <a:solidFill>
                  <a:srgbClr val="000000"/>
                </a:solidFill>
                <a:latin typeface="Calibri" panose="020F0502020204030204" pitchFamily="34" charset="0"/>
              </a:rPr>
              <a:t>Recursively partition the nodes to achieve improvements to models accuracy</a:t>
            </a:r>
          </a:p>
          <a:p>
            <a:pPr>
              <a:defRPr/>
            </a:pPr>
            <a:r>
              <a:rPr lang="en-US" altLang="en-US" sz="2000" kern="0" dirty="0" smtClean="0">
                <a:solidFill>
                  <a:srgbClr val="000000"/>
                </a:solidFill>
                <a:latin typeface="Calibri" panose="020F0502020204030204" pitchFamily="34" charset="0"/>
              </a:rPr>
              <a:t>To decide if it’s a node requires further splitting, use the following criteria</a:t>
            </a:r>
          </a:p>
          <a:p>
            <a:pPr lvl="1">
              <a:defRPr/>
            </a:pPr>
            <a:r>
              <a:rPr lang="en-US" altLang="en-US" sz="1800" kern="0" dirty="0" smtClean="0">
                <a:solidFill>
                  <a:srgbClr val="000000"/>
                </a:solidFill>
                <a:latin typeface="Calibri" panose="020F0502020204030204" pitchFamily="34" charset="0"/>
              </a:rPr>
              <a:t>Number of observations in a node is more than threshold</a:t>
            </a:r>
          </a:p>
          <a:p>
            <a:pPr lvl="1">
              <a:defRPr/>
            </a:pPr>
            <a:r>
              <a:rPr lang="en-US" altLang="en-US" sz="1800" kern="0" dirty="0" smtClean="0">
                <a:solidFill>
                  <a:srgbClr val="000000"/>
                </a:solidFill>
                <a:latin typeface="Calibri" panose="020F0502020204030204" pitchFamily="34" charset="0"/>
              </a:rPr>
              <a:t>Information gain achieved from  a split is more than the threshold</a:t>
            </a:r>
            <a:endParaRPr lang="en-US" altLang="en-US" sz="1600" kern="0" dirty="0" smtClean="0">
              <a:solidFill>
                <a:srgbClr val="000000"/>
              </a:solidFill>
              <a:latin typeface="Calibri" panose="020F0502020204030204" pitchFamily="34" charset="0"/>
            </a:endParaRPr>
          </a:p>
        </p:txBody>
      </p:sp>
      <p:pic>
        <p:nvPicPr>
          <p:cNvPr id="18436"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2112" y="2606675"/>
            <a:ext cx="4938096" cy="20632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441" name="Picture 4" descr="http://www.saedsayad.com/images/Entropy_overcast.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26112" y="2682875"/>
            <a:ext cx="3693473" cy="2121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924057" y="4695018"/>
            <a:ext cx="2190408" cy="369332"/>
          </a:xfrm>
          <a:prstGeom prst="rect">
            <a:avLst/>
          </a:prstGeom>
          <a:noFill/>
        </p:spPr>
        <p:txBody>
          <a:bodyPr wrap="none" rtlCol="0">
            <a:spAutoFit/>
          </a:bodyPr>
          <a:lstStyle/>
          <a:p>
            <a:r>
              <a:rPr lang="en-US" dirty="0" smtClean="0">
                <a:latin typeface="Calibri" panose="020F0502020204030204" pitchFamily="34" charset="0"/>
              </a:rPr>
              <a:t>Further split required</a:t>
            </a:r>
            <a:endParaRPr lang="en-US" dirty="0">
              <a:latin typeface="Calibri" panose="020F0502020204030204" pitchFamily="34" charset="0"/>
            </a:endParaRPr>
          </a:p>
        </p:txBody>
      </p:sp>
      <p:sp>
        <p:nvSpPr>
          <p:cNvPr id="12" name="TextBox 11"/>
          <p:cNvSpPr txBox="1"/>
          <p:nvPr/>
        </p:nvSpPr>
        <p:spPr>
          <a:xfrm>
            <a:off x="6468401" y="4695018"/>
            <a:ext cx="2387192" cy="369332"/>
          </a:xfrm>
          <a:prstGeom prst="rect">
            <a:avLst/>
          </a:prstGeom>
          <a:noFill/>
        </p:spPr>
        <p:txBody>
          <a:bodyPr wrap="none" rtlCol="0">
            <a:spAutoFit/>
          </a:bodyPr>
          <a:lstStyle/>
          <a:p>
            <a:r>
              <a:rPr lang="en-US" dirty="0" smtClean="0">
                <a:latin typeface="Calibri" panose="020F0502020204030204" pitchFamily="34" charset="0"/>
              </a:rPr>
              <a:t>No further split needed</a:t>
            </a:r>
            <a:endParaRPr lang="en-US" dirty="0">
              <a:latin typeface="Calibri" panose="020F0502020204030204" pitchFamily="34" charset="0"/>
            </a:endParaRPr>
          </a:p>
        </p:txBody>
      </p:sp>
      <p:sp>
        <p:nvSpPr>
          <p:cNvPr id="3" name="Slide Number Placeholder 2"/>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209</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1751770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Data Validation</a:t>
            </a:r>
            <a:endParaRPr lang="en-US" sz="2800" b="0" strike="noStrike" spc="-1">
              <a:latin typeface="Arial"/>
            </a:endParaRPr>
          </a:p>
        </p:txBody>
      </p:sp>
      <p:sp>
        <p:nvSpPr>
          <p:cNvPr id="657"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58"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59" name="Picture 658"/>
          <p:cNvPicPr/>
          <p:nvPr/>
        </p:nvPicPr>
        <p:blipFill>
          <a:blip r:embed="rId2"/>
          <a:stretch/>
        </p:blipFill>
        <p:spPr>
          <a:xfrm>
            <a:off x="365760" y="1280160"/>
            <a:ext cx="9324360" cy="3929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36021" y="57756"/>
            <a:ext cx="8568531" cy="549991"/>
          </a:xfrm>
        </p:spPr>
        <p:txBody>
          <a:bodyPr/>
          <a:lstStyle/>
          <a:p>
            <a:pPr eaLnBrk="1" hangingPunct="1"/>
            <a:r>
              <a:rPr lang="de-DE" altLang="en-US" dirty="0" smtClean="0">
                <a:solidFill>
                  <a:srgbClr val="000066"/>
                </a:solidFill>
              </a:rPr>
              <a:t>Output: Decision Tree to Decision Rules</a:t>
            </a:r>
            <a:endParaRPr lang="de-DE" altLang="en-US" dirty="0" smtClean="0"/>
          </a:p>
        </p:txBody>
      </p:sp>
      <p:sp>
        <p:nvSpPr>
          <p:cNvPr id="4" name="Rectangle 2"/>
          <p:cNvSpPr txBox="1">
            <a:spLocks noChangeArrowheads="1"/>
          </p:cNvSpPr>
          <p:nvPr/>
        </p:nvSpPr>
        <p:spPr bwMode="gray">
          <a:xfrm>
            <a:off x="252015" y="607747"/>
            <a:ext cx="9492589" cy="1219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a:solidFill>
                  <a:srgbClr val="000000"/>
                </a:solidFill>
                <a:latin typeface="Calibri" panose="020F0502020204030204" pitchFamily="34" charset="0"/>
              </a:rPr>
              <a:t> A decision tree can easily be transformed to a set of rules by mapping from the root node to the leaf nodes one by one</a:t>
            </a:r>
            <a:endParaRPr lang="en-US" altLang="en-US" sz="1800" kern="0" dirty="0" smtClean="0">
              <a:solidFill>
                <a:srgbClr val="000000"/>
              </a:solidFill>
              <a:latin typeface="Calibri" panose="020F0502020204030204" pitchFamily="34" charset="0"/>
            </a:endParaRPr>
          </a:p>
        </p:txBody>
      </p:sp>
      <p:pic>
        <p:nvPicPr>
          <p:cNvPr id="19460" name="Picture 1" descr="http://www.saedsayad.com/images/Decision_rule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5286" y="1218118"/>
            <a:ext cx="8820547" cy="40166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Rectangle 2"/>
          <p:cNvSpPr>
            <a:spLocks noChangeArrowheads="1"/>
          </p:cNvSpPr>
          <p:nvPr/>
        </p:nvSpPr>
        <p:spPr bwMode="auto">
          <a:xfrm>
            <a:off x="10735948" y="2642968"/>
            <a:ext cx="184731"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2800" dirty="0">
                <a:latin typeface="Calibri" panose="020F0502020204030204" pitchFamily="34" charset="0"/>
              </a:rPr>
              <a:t/>
            </a:r>
            <a:br>
              <a:rPr lang="de-DE" altLang="en-US" sz="2800" dirty="0">
                <a:latin typeface="Calibri" panose="020F0502020204030204" pitchFamily="34" charset="0"/>
              </a:rPr>
            </a:br>
            <a:endParaRPr lang="de-DE" altLang="en-US" sz="2800" dirty="0">
              <a:latin typeface="Calibri" panose="020F0502020204030204" pitchFamily="34" charset="0"/>
            </a:endParaRP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210</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374337841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de-DE" altLang="en-US" b="1" smtClean="0">
                <a:solidFill>
                  <a:srgbClr val="000066"/>
                </a:solidFill>
              </a:rPr>
              <a:t>Different Tree building Algorithms</a:t>
            </a:r>
            <a:endParaRPr lang="de-DE" altLang="en-US" smtClean="0"/>
          </a:p>
        </p:txBody>
      </p:sp>
      <p:sp>
        <p:nvSpPr>
          <p:cNvPr id="20483" name="Rectangle 3"/>
          <p:cNvSpPr>
            <a:spLocks noGrp="1" noChangeArrowheads="1"/>
          </p:cNvSpPr>
          <p:nvPr>
            <p:ph type="body" idx="4294967295"/>
          </p:nvPr>
        </p:nvSpPr>
        <p:spPr>
          <a:xfrm>
            <a:off x="0" y="1449141"/>
            <a:ext cx="10080625" cy="3402330"/>
          </a:xfrm>
          <a:prstGeom prst="rect">
            <a:avLst/>
          </a:prstGeom>
        </p:spPr>
        <p:txBody>
          <a:bodyPr/>
          <a:lstStyle/>
          <a:p>
            <a:pPr eaLnBrk="1" hangingPunct="1"/>
            <a:r>
              <a:rPr lang="en-US" altLang="en-US" sz="2400" smtClean="0">
                <a:hlinkClick r:id="rId2" tooltip="ID3 algorithm"/>
              </a:rPr>
              <a:t>ID3</a:t>
            </a:r>
            <a:r>
              <a:rPr lang="en-US" altLang="en-US" sz="2400" smtClean="0"/>
              <a:t> (Iterative Dichotomiser 3)</a:t>
            </a:r>
          </a:p>
          <a:p>
            <a:pPr eaLnBrk="1" hangingPunct="1"/>
            <a:r>
              <a:rPr lang="en-US" altLang="en-US" sz="2400" smtClean="0">
                <a:hlinkClick r:id="rId3" tooltip="C4.5 algorithm"/>
              </a:rPr>
              <a:t>C4.5</a:t>
            </a:r>
            <a:r>
              <a:rPr lang="en-US" altLang="en-US" sz="2400" smtClean="0"/>
              <a:t> (successor of ID3)</a:t>
            </a:r>
          </a:p>
          <a:p>
            <a:pPr eaLnBrk="1" hangingPunct="1"/>
            <a:r>
              <a:rPr lang="en-US" altLang="en-US" sz="2400" smtClean="0">
                <a:hlinkClick r:id="rId4" tooltip="Predictive analytics"/>
              </a:rPr>
              <a:t>CART</a:t>
            </a:r>
            <a:r>
              <a:rPr lang="en-US" altLang="en-US" sz="2400" smtClean="0"/>
              <a:t> (Classification And Regression Tree)</a:t>
            </a:r>
          </a:p>
          <a:p>
            <a:pPr eaLnBrk="1" hangingPunct="1"/>
            <a:r>
              <a:rPr lang="en-US" altLang="en-US" sz="2400" smtClean="0">
                <a:hlinkClick r:id="rId5" tooltip="CHAID"/>
              </a:rPr>
              <a:t>CHAID</a:t>
            </a:r>
            <a:r>
              <a:rPr lang="en-US" altLang="en-US" sz="2400" smtClean="0"/>
              <a:t> (CHi-squared Automatic Interaction Detector). Performs multi-level splits when computing classification trees</a:t>
            </a:r>
          </a:p>
          <a:p>
            <a:pPr eaLnBrk="1" hangingPunct="1"/>
            <a:r>
              <a:rPr lang="en-US" altLang="en-US" sz="2400" smtClean="0">
                <a:hlinkClick r:id="rId6" tooltip="Multivariate adaptive regression splines"/>
              </a:rPr>
              <a:t>MARS</a:t>
            </a:r>
            <a:r>
              <a:rPr lang="en-US" altLang="en-US" sz="2400" smtClean="0"/>
              <a:t>: extends decision trees to handle numerical data better</a:t>
            </a:r>
          </a:p>
          <a:p>
            <a:pPr eaLnBrk="1" hangingPunct="1"/>
            <a:r>
              <a:rPr lang="en-US" altLang="en-US" sz="2400" smtClean="0">
                <a:hlinkClick r:id="rId7" tooltip="Conditional Inference Trees (page does not exist)"/>
              </a:rPr>
              <a:t>Conditional Inference Trees</a:t>
            </a:r>
            <a:r>
              <a:rPr lang="en-US" altLang="en-US" sz="2400" smtClean="0"/>
              <a:t>. Statistics-based approach that uses non-parametric tests as splitting criteria, corrected for multiple testing to avoid overfitting. This approach results in unbiased predictor selection and does not require pruning</a:t>
            </a: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211</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10626199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de-DE" altLang="en-US" dirty="0" smtClean="0">
                <a:solidFill>
                  <a:srgbClr val="000066"/>
                </a:solidFill>
              </a:rPr>
              <a:t>3 Steps for Choosing Right Decision Tree in CART</a:t>
            </a:r>
            <a:endParaRPr lang="de-DE" altLang="en-US" dirty="0" smtClean="0"/>
          </a:p>
        </p:txBody>
      </p:sp>
      <p:sp>
        <p:nvSpPr>
          <p:cNvPr id="5" name="Rectangle 2"/>
          <p:cNvSpPr txBox="1">
            <a:spLocks noChangeArrowheads="1"/>
          </p:cNvSpPr>
          <p:nvPr/>
        </p:nvSpPr>
        <p:spPr bwMode="gray">
          <a:xfrm>
            <a:off x="588037" y="1323128"/>
            <a:ext cx="9324578" cy="39063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a:defRPr/>
            </a:pPr>
            <a:r>
              <a:rPr lang="en-US" altLang="en-US" sz="2000" kern="0" dirty="0" smtClean="0">
                <a:solidFill>
                  <a:srgbClr val="000000"/>
                </a:solidFill>
                <a:latin typeface="Calibri" panose="020F0502020204030204" pitchFamily="34" charset="0"/>
              </a:rPr>
              <a:t>Tree growing</a:t>
            </a:r>
          </a:p>
          <a:p>
            <a:pPr lvl="1">
              <a:defRPr/>
            </a:pPr>
            <a:r>
              <a:rPr lang="en-US" altLang="en-US" sz="2000" kern="0" dirty="0" smtClean="0">
                <a:solidFill>
                  <a:srgbClr val="000000"/>
                </a:solidFill>
                <a:latin typeface="Calibri" panose="020F0502020204030204" pitchFamily="34" charset="0"/>
              </a:rPr>
              <a:t> Splitting rules to generate tree</a:t>
            </a:r>
          </a:p>
          <a:p>
            <a:pPr lvl="1">
              <a:defRPr/>
            </a:pPr>
            <a:r>
              <a:rPr lang="en-US" altLang="en-US" sz="2000" kern="0" dirty="0" smtClean="0">
                <a:solidFill>
                  <a:srgbClr val="000000"/>
                </a:solidFill>
                <a:latin typeface="Calibri" panose="020F0502020204030204" pitchFamily="34" charset="0"/>
              </a:rPr>
              <a:t> Stopping criteria:  how far to grow?</a:t>
            </a:r>
          </a:p>
          <a:p>
            <a:pPr lvl="1">
              <a:defRPr/>
            </a:pPr>
            <a:r>
              <a:rPr lang="en-US" altLang="en-US" sz="2000" kern="0" dirty="0" smtClean="0">
                <a:solidFill>
                  <a:srgbClr val="000000"/>
                </a:solidFill>
                <a:latin typeface="Calibri" panose="020F0502020204030204" pitchFamily="34" charset="0"/>
              </a:rPr>
              <a:t> Missing values:  using surrogates</a:t>
            </a:r>
          </a:p>
          <a:p>
            <a:pPr>
              <a:defRPr/>
            </a:pPr>
            <a:r>
              <a:rPr lang="en-US" altLang="en-US" sz="2000" kern="0" dirty="0" smtClean="0">
                <a:solidFill>
                  <a:srgbClr val="000000"/>
                </a:solidFill>
                <a:latin typeface="Calibri" panose="020F0502020204030204" pitchFamily="34" charset="0"/>
              </a:rPr>
              <a:t>Tree pruning</a:t>
            </a:r>
          </a:p>
          <a:p>
            <a:pPr lvl="1">
              <a:buSzPct val="115000"/>
              <a:defRPr/>
            </a:pPr>
            <a:r>
              <a:rPr lang="en-US" altLang="en-US" sz="2000" kern="0" dirty="0" smtClean="0">
                <a:solidFill>
                  <a:srgbClr val="000000"/>
                </a:solidFill>
                <a:latin typeface="Calibri" panose="020F0502020204030204" pitchFamily="34" charset="0"/>
              </a:rPr>
              <a:t>Trimming off parts of the tree that don’t work</a:t>
            </a:r>
          </a:p>
          <a:p>
            <a:pPr lvl="1">
              <a:buSzPct val="115000"/>
              <a:defRPr/>
            </a:pPr>
            <a:r>
              <a:rPr lang="en-US" altLang="en-US" sz="2000" kern="0" dirty="0" smtClean="0">
                <a:solidFill>
                  <a:srgbClr val="000000"/>
                </a:solidFill>
                <a:latin typeface="Calibri" panose="020F0502020204030204" pitchFamily="34" charset="0"/>
              </a:rPr>
              <a:t>Ordering the nodes of a large tree by contribution to tree accuracy … which nodes come off first?</a:t>
            </a:r>
          </a:p>
          <a:p>
            <a:pPr>
              <a:defRPr/>
            </a:pPr>
            <a:r>
              <a:rPr lang="en-US" altLang="en-US" sz="2000" kern="0" dirty="0" smtClean="0">
                <a:solidFill>
                  <a:srgbClr val="000000"/>
                </a:solidFill>
                <a:latin typeface="Calibri" panose="020F0502020204030204" pitchFamily="34" charset="0"/>
              </a:rPr>
              <a:t>Optimal tree selection</a:t>
            </a:r>
          </a:p>
          <a:p>
            <a:pPr lvl="1">
              <a:buSzPct val="115000"/>
              <a:defRPr/>
            </a:pPr>
            <a:r>
              <a:rPr lang="en-US" altLang="en-US" sz="2000" kern="0" dirty="0" smtClean="0">
                <a:solidFill>
                  <a:srgbClr val="000000"/>
                </a:solidFill>
                <a:latin typeface="Calibri" panose="020F0502020204030204" pitchFamily="34" charset="0"/>
              </a:rPr>
              <a:t>Deciding on the best tree after growing and pruning</a:t>
            </a:r>
          </a:p>
          <a:p>
            <a:pPr lvl="1">
              <a:buSzPct val="115000"/>
              <a:defRPr/>
            </a:pPr>
            <a:r>
              <a:rPr lang="en-US" altLang="en-US" sz="2000" kern="0" dirty="0" smtClean="0">
                <a:solidFill>
                  <a:srgbClr val="000000"/>
                </a:solidFill>
                <a:latin typeface="Calibri" panose="020F0502020204030204" pitchFamily="34" charset="0"/>
              </a:rPr>
              <a:t>Balancing simplicity against accuracy</a:t>
            </a:r>
            <a:endParaRPr lang="en-US" altLang="en-US" sz="1800" kern="0" dirty="0" smtClean="0">
              <a:solidFill>
                <a:srgbClr val="000000"/>
              </a:solidFill>
              <a:latin typeface="Calibri" panose="020F0502020204030204" pitchFamily="34" charset="0"/>
            </a:endParaRP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212</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402268833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36021" y="126012"/>
            <a:ext cx="8568531" cy="693067"/>
          </a:xfrm>
        </p:spPr>
        <p:txBody>
          <a:bodyPr/>
          <a:lstStyle/>
          <a:p>
            <a:pPr eaLnBrk="1" hangingPunct="1"/>
            <a:r>
              <a:rPr lang="de-DE" altLang="en-US" dirty="0" smtClean="0">
                <a:solidFill>
                  <a:srgbClr val="000066"/>
                </a:solidFill>
              </a:rPr>
              <a:t>Decision Trees: R example</a:t>
            </a:r>
            <a:endParaRPr lang="de-DE" altLang="en-US" dirty="0" smtClean="0"/>
          </a:p>
        </p:txBody>
      </p:sp>
      <p:sp>
        <p:nvSpPr>
          <p:cNvPr id="5" name="Rectangle 2"/>
          <p:cNvSpPr txBox="1">
            <a:spLocks noChangeArrowheads="1"/>
          </p:cNvSpPr>
          <p:nvPr/>
        </p:nvSpPr>
        <p:spPr bwMode="gray">
          <a:xfrm>
            <a:off x="0" y="819080"/>
            <a:ext cx="10080625" cy="4662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marL="0" indent="0">
              <a:buFont typeface="Wingdings" pitchFamily="2" charset="2"/>
              <a:buNone/>
              <a:defRPr/>
            </a:pPr>
            <a:r>
              <a:rPr lang="en-US" altLang="en-US" sz="1600" kern="0" dirty="0">
                <a:solidFill>
                  <a:srgbClr val="000000"/>
                </a:solidFill>
                <a:latin typeface="Calibri" panose="020F0502020204030204" pitchFamily="34" charset="0"/>
              </a:rPr>
              <a:t>#DECISION TREES</a:t>
            </a:r>
          </a:p>
          <a:p>
            <a:pPr marL="0" indent="0">
              <a:buFont typeface="Wingdings" pitchFamily="2" charset="2"/>
              <a:buNone/>
              <a:defRPr/>
            </a:pPr>
            <a:r>
              <a:rPr lang="en-US" altLang="en-US" sz="1600" kern="0" dirty="0" err="1">
                <a:solidFill>
                  <a:srgbClr val="000000"/>
                </a:solidFill>
                <a:latin typeface="Calibri" panose="020F0502020204030204" pitchFamily="34" charset="0"/>
              </a:rPr>
              <a:t>install.packages</a:t>
            </a:r>
            <a:r>
              <a:rPr lang="en-US" altLang="en-US" sz="1600" kern="0" dirty="0">
                <a:solidFill>
                  <a:srgbClr val="000000"/>
                </a:solidFill>
                <a:latin typeface="Calibri" panose="020F0502020204030204" pitchFamily="34" charset="0"/>
              </a:rPr>
              <a:t>("</a:t>
            </a:r>
            <a:r>
              <a:rPr lang="en-US" altLang="en-US" sz="1600" kern="0" dirty="0" err="1">
                <a:solidFill>
                  <a:srgbClr val="000000"/>
                </a:solidFill>
                <a:latin typeface="Calibri" panose="020F0502020204030204" pitchFamily="34" charset="0"/>
              </a:rPr>
              <a:t>rpart</a:t>
            </a:r>
            <a:r>
              <a:rPr lang="en-US" altLang="en-US" sz="1600" kern="0" dirty="0">
                <a:solidFill>
                  <a:srgbClr val="000000"/>
                </a:solidFill>
                <a:latin typeface="Calibri" panose="020F0502020204030204" pitchFamily="34" charset="0"/>
              </a:rPr>
              <a:t>")</a:t>
            </a:r>
          </a:p>
          <a:p>
            <a:pPr marL="0" indent="0">
              <a:buFont typeface="Wingdings" pitchFamily="2" charset="2"/>
              <a:buNone/>
              <a:defRPr/>
            </a:pPr>
            <a:r>
              <a:rPr lang="en-US" altLang="en-US" sz="1600" kern="0" dirty="0">
                <a:solidFill>
                  <a:srgbClr val="000000"/>
                </a:solidFill>
                <a:latin typeface="Calibri" panose="020F0502020204030204" pitchFamily="34" charset="0"/>
              </a:rPr>
              <a:t>library(</a:t>
            </a:r>
            <a:r>
              <a:rPr lang="en-US" altLang="en-US" sz="1600" kern="0" dirty="0" err="1">
                <a:solidFill>
                  <a:srgbClr val="000000"/>
                </a:solidFill>
                <a:latin typeface="Calibri" panose="020F0502020204030204" pitchFamily="34" charset="0"/>
              </a:rPr>
              <a:t>rpart</a:t>
            </a:r>
            <a:r>
              <a:rPr lang="en-US" altLang="en-US" sz="1600" kern="0" dirty="0">
                <a:solidFill>
                  <a:srgbClr val="000000"/>
                </a:solidFill>
                <a:latin typeface="Calibri" panose="020F0502020204030204" pitchFamily="34" charset="0"/>
              </a:rPr>
              <a:t>)</a:t>
            </a:r>
          </a:p>
          <a:p>
            <a:pPr marL="0" indent="0">
              <a:buFont typeface="Wingdings" pitchFamily="2" charset="2"/>
              <a:buNone/>
              <a:defRPr/>
            </a:pPr>
            <a:endParaRPr lang="en-US" altLang="en-US" sz="1600" kern="0" dirty="0">
              <a:solidFill>
                <a:srgbClr val="000000"/>
              </a:solidFill>
              <a:latin typeface="Calibri" panose="020F0502020204030204" pitchFamily="34" charset="0"/>
            </a:endParaRPr>
          </a:p>
          <a:p>
            <a:pPr marL="0" indent="0">
              <a:buFont typeface="Wingdings" pitchFamily="2" charset="2"/>
              <a:buNone/>
              <a:defRPr/>
            </a:pPr>
            <a:r>
              <a:rPr lang="en-US" altLang="en-US" sz="1600" kern="0" dirty="0">
                <a:solidFill>
                  <a:srgbClr val="000000"/>
                </a:solidFill>
                <a:latin typeface="Calibri" panose="020F0502020204030204" pitchFamily="34" charset="0"/>
              </a:rPr>
              <a:t># grow tree </a:t>
            </a:r>
          </a:p>
          <a:p>
            <a:pPr marL="0" indent="0">
              <a:buFont typeface="Wingdings" pitchFamily="2" charset="2"/>
              <a:buNone/>
              <a:defRPr/>
            </a:pPr>
            <a:r>
              <a:rPr lang="en-US" altLang="en-US" sz="1600" kern="0" dirty="0">
                <a:solidFill>
                  <a:srgbClr val="000000"/>
                </a:solidFill>
                <a:latin typeface="Calibri" panose="020F0502020204030204" pitchFamily="34" charset="0"/>
              </a:rPr>
              <a:t>fit &lt;- </a:t>
            </a:r>
            <a:r>
              <a:rPr lang="en-US" altLang="en-US" sz="1600" kern="0" dirty="0" err="1">
                <a:solidFill>
                  <a:srgbClr val="000000"/>
                </a:solidFill>
                <a:latin typeface="Calibri" panose="020F0502020204030204" pitchFamily="34" charset="0"/>
              </a:rPr>
              <a:t>rpart</a:t>
            </a:r>
            <a:r>
              <a:rPr lang="en-US" altLang="en-US" sz="1600" kern="0" dirty="0">
                <a:solidFill>
                  <a:srgbClr val="000000"/>
                </a:solidFill>
                <a:latin typeface="Calibri" panose="020F0502020204030204" pitchFamily="34" charset="0"/>
              </a:rPr>
              <a:t>(Kyphosis ~ Age + Number + Start, method="class", data=kyphosis)</a:t>
            </a:r>
          </a:p>
          <a:p>
            <a:pPr marL="0" indent="0">
              <a:buFont typeface="Wingdings" pitchFamily="2" charset="2"/>
              <a:buNone/>
              <a:defRPr/>
            </a:pPr>
            <a:endParaRPr lang="en-US" altLang="en-US" sz="1600" kern="0" dirty="0">
              <a:solidFill>
                <a:srgbClr val="000000"/>
              </a:solidFill>
              <a:latin typeface="Calibri" panose="020F0502020204030204" pitchFamily="34" charset="0"/>
            </a:endParaRPr>
          </a:p>
          <a:p>
            <a:pPr marL="0" indent="0">
              <a:buFont typeface="Wingdings" pitchFamily="2" charset="2"/>
              <a:buNone/>
              <a:defRPr/>
            </a:pPr>
            <a:r>
              <a:rPr lang="en-US" altLang="en-US" sz="1600" kern="0" dirty="0" err="1">
                <a:solidFill>
                  <a:srgbClr val="000000"/>
                </a:solidFill>
                <a:latin typeface="Calibri" panose="020F0502020204030204" pitchFamily="34" charset="0"/>
              </a:rPr>
              <a:t>printcp</a:t>
            </a:r>
            <a:r>
              <a:rPr lang="en-US" altLang="en-US" sz="1600" kern="0" dirty="0">
                <a:solidFill>
                  <a:srgbClr val="000000"/>
                </a:solidFill>
                <a:latin typeface="Calibri" panose="020F0502020204030204" pitchFamily="34" charset="0"/>
              </a:rPr>
              <a:t>(fit) # display the results </a:t>
            </a:r>
          </a:p>
          <a:p>
            <a:pPr marL="0" indent="0">
              <a:buFont typeface="Wingdings" pitchFamily="2" charset="2"/>
              <a:buNone/>
              <a:defRPr/>
            </a:pPr>
            <a:r>
              <a:rPr lang="en-US" altLang="en-US" sz="1600" kern="0" dirty="0" err="1">
                <a:solidFill>
                  <a:srgbClr val="000000"/>
                </a:solidFill>
                <a:latin typeface="Calibri" panose="020F0502020204030204" pitchFamily="34" charset="0"/>
              </a:rPr>
              <a:t>plotcp</a:t>
            </a:r>
            <a:r>
              <a:rPr lang="en-US" altLang="en-US" sz="1600" kern="0" dirty="0">
                <a:solidFill>
                  <a:srgbClr val="000000"/>
                </a:solidFill>
                <a:latin typeface="Calibri" panose="020F0502020204030204" pitchFamily="34" charset="0"/>
              </a:rPr>
              <a:t>(fit) # visualize cross-validation results </a:t>
            </a:r>
          </a:p>
          <a:p>
            <a:pPr marL="0" indent="0">
              <a:buFont typeface="Wingdings" pitchFamily="2" charset="2"/>
              <a:buNone/>
              <a:defRPr/>
            </a:pPr>
            <a:r>
              <a:rPr lang="en-US" altLang="en-US" sz="1600" kern="0" dirty="0">
                <a:solidFill>
                  <a:srgbClr val="000000"/>
                </a:solidFill>
                <a:latin typeface="Calibri" panose="020F0502020204030204" pitchFamily="34" charset="0"/>
              </a:rPr>
              <a:t>summary(fit) # detailed summary of splits</a:t>
            </a:r>
          </a:p>
          <a:p>
            <a:pPr marL="0" indent="0">
              <a:buFont typeface="Wingdings" pitchFamily="2" charset="2"/>
              <a:buNone/>
              <a:defRPr/>
            </a:pPr>
            <a:endParaRPr lang="en-US" altLang="en-US" sz="1800" kern="0" dirty="0">
              <a:solidFill>
                <a:srgbClr val="000000"/>
              </a:solidFill>
              <a:latin typeface="Calibri" panose="020F0502020204030204" pitchFamily="34" charset="0"/>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88297" y="2709263"/>
            <a:ext cx="4877552" cy="27722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213</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233077733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68141" y="1827177"/>
            <a:ext cx="7812484" cy="37803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555" name="Rectangle 2"/>
          <p:cNvSpPr>
            <a:spLocks noGrp="1" noChangeArrowheads="1"/>
          </p:cNvSpPr>
          <p:nvPr>
            <p:ph type="title"/>
          </p:nvPr>
        </p:nvSpPr>
        <p:spPr>
          <a:xfrm>
            <a:off x="756047" y="63006"/>
            <a:ext cx="8568531" cy="945092"/>
          </a:xfrm>
        </p:spPr>
        <p:txBody>
          <a:bodyPr/>
          <a:lstStyle/>
          <a:p>
            <a:pPr eaLnBrk="1" hangingPunct="1"/>
            <a:r>
              <a:rPr lang="de-DE" altLang="en-US" smtClean="0">
                <a:solidFill>
                  <a:srgbClr val="000066"/>
                </a:solidFill>
              </a:rPr>
              <a:t>Decision Trees: R example</a:t>
            </a:r>
            <a:endParaRPr lang="de-DE" altLang="en-US" smtClean="0"/>
          </a:p>
        </p:txBody>
      </p:sp>
      <p:sp>
        <p:nvSpPr>
          <p:cNvPr id="5" name="Rectangle 2"/>
          <p:cNvSpPr txBox="1">
            <a:spLocks noChangeArrowheads="1"/>
          </p:cNvSpPr>
          <p:nvPr/>
        </p:nvSpPr>
        <p:spPr bwMode="gray">
          <a:xfrm>
            <a:off x="7000" y="802016"/>
            <a:ext cx="9324578" cy="4662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852" tIns="45666" rIns="92852" bIns="45666"/>
          <a:lstStyle>
            <a:lvl1pPr marL="225425" indent="-225425" algn="l" rtl="0" eaLnBrk="0" fontAlgn="base" hangingPunct="0">
              <a:spcBef>
                <a:spcPct val="50000"/>
              </a:spcBef>
              <a:spcAft>
                <a:spcPct val="0"/>
              </a:spcAft>
              <a:buClr>
                <a:srgbClr val="E2007F"/>
              </a:buClr>
              <a:buFont typeface="Wingdings" pitchFamily="2" charset="2"/>
              <a:buChar char="§"/>
              <a:defRPr sz="2800">
                <a:solidFill>
                  <a:schemeClr val="bg2"/>
                </a:solidFill>
                <a:latin typeface="+mn-lt"/>
                <a:ea typeface="+mn-ea"/>
                <a:cs typeface="+mn-cs"/>
              </a:defRPr>
            </a:lvl1pPr>
            <a:lvl2pPr marL="566738" indent="-225425" algn="l" rtl="0" eaLnBrk="0" fontAlgn="base" hangingPunct="0">
              <a:spcBef>
                <a:spcPct val="50000"/>
              </a:spcBef>
              <a:spcAft>
                <a:spcPct val="0"/>
              </a:spcAft>
              <a:buClr>
                <a:srgbClr val="00C6BD"/>
              </a:buClr>
              <a:buFont typeface="Wingdings" pitchFamily="2" charset="2"/>
              <a:buChar char="§"/>
              <a:defRPr sz="2400">
                <a:solidFill>
                  <a:schemeClr val="bg2"/>
                </a:solidFill>
                <a:latin typeface="+mn-lt"/>
              </a:defRPr>
            </a:lvl2pPr>
            <a:lvl3pPr marL="914400" indent="-233363" algn="l" rtl="0" eaLnBrk="0" fontAlgn="base" hangingPunct="0">
              <a:spcBef>
                <a:spcPct val="50000"/>
              </a:spcBef>
              <a:spcAft>
                <a:spcPct val="0"/>
              </a:spcAft>
              <a:buClr>
                <a:srgbClr val="00B2EB"/>
              </a:buClr>
              <a:buFont typeface="Wingdings" pitchFamily="2" charset="2"/>
              <a:buChar char="§"/>
              <a:defRPr sz="2000">
                <a:solidFill>
                  <a:schemeClr val="bg2"/>
                </a:solidFill>
                <a:latin typeface="+mn-lt"/>
              </a:defRPr>
            </a:lvl3pPr>
            <a:lvl4pPr marL="1254125" indent="-225425" algn="l" rtl="0" eaLnBrk="0" fontAlgn="base" hangingPunct="0">
              <a:spcBef>
                <a:spcPct val="50000"/>
              </a:spcBef>
              <a:spcAft>
                <a:spcPct val="0"/>
              </a:spcAft>
              <a:buClr>
                <a:srgbClr val="009999"/>
              </a:buClr>
              <a:buFont typeface="Wingdings" pitchFamily="2" charset="2"/>
              <a:buChar char="§"/>
              <a:defRPr sz="1600">
                <a:solidFill>
                  <a:schemeClr val="bg2"/>
                </a:solidFill>
                <a:latin typeface="+mn-lt"/>
              </a:defRPr>
            </a:lvl4pPr>
            <a:lvl5pPr marL="15414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5pPr>
            <a:lvl6pPr marL="19986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6pPr>
            <a:lvl7pPr marL="24558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7pPr>
            <a:lvl8pPr marL="29130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8pPr>
            <a:lvl9pPr marL="3370263" indent="-173038" algn="l" rtl="0" eaLnBrk="0" fontAlgn="base" hangingPunct="0">
              <a:spcBef>
                <a:spcPct val="50000"/>
              </a:spcBef>
              <a:spcAft>
                <a:spcPct val="0"/>
              </a:spcAft>
              <a:buClr>
                <a:srgbClr val="33CC33"/>
              </a:buClr>
              <a:buFont typeface="Wingdings" pitchFamily="2" charset="2"/>
              <a:buChar char="§"/>
              <a:defRPr sz="1200">
                <a:solidFill>
                  <a:schemeClr val="bg2"/>
                </a:solidFill>
                <a:latin typeface="+mn-lt"/>
              </a:defRPr>
            </a:lvl9pPr>
          </a:lstStyle>
          <a:p>
            <a:pPr marL="0" indent="0">
              <a:buFont typeface="Wingdings" pitchFamily="2" charset="2"/>
              <a:buNone/>
              <a:defRPr/>
            </a:pPr>
            <a:endParaRPr lang="en-US" altLang="en-US" sz="1800" kern="0" dirty="0">
              <a:solidFill>
                <a:srgbClr val="000000"/>
              </a:solidFill>
              <a:latin typeface="Calibri" panose="020F0502020204030204" pitchFamily="34" charset="0"/>
            </a:endParaRPr>
          </a:p>
          <a:p>
            <a:pPr marL="0" indent="0">
              <a:buFont typeface="Wingdings" pitchFamily="2" charset="2"/>
              <a:buNone/>
              <a:defRPr/>
            </a:pPr>
            <a:r>
              <a:rPr lang="en-US" altLang="en-US" sz="1800" kern="0" dirty="0">
                <a:solidFill>
                  <a:srgbClr val="000000"/>
                </a:solidFill>
                <a:latin typeface="Calibri" panose="020F0502020204030204" pitchFamily="34" charset="0"/>
              </a:rPr>
              <a:t># plot tree </a:t>
            </a:r>
          </a:p>
          <a:p>
            <a:pPr marL="0" indent="0">
              <a:buFont typeface="Wingdings" pitchFamily="2" charset="2"/>
              <a:buNone/>
              <a:defRPr/>
            </a:pPr>
            <a:r>
              <a:rPr lang="en-US" altLang="en-US" sz="1800" kern="0" dirty="0">
                <a:solidFill>
                  <a:srgbClr val="000000"/>
                </a:solidFill>
                <a:latin typeface="Calibri" panose="020F0502020204030204" pitchFamily="34" charset="0"/>
              </a:rPr>
              <a:t>plot(fit, uniform=TRUE,  main="Classification Tree for Kyphosis")</a:t>
            </a:r>
          </a:p>
          <a:p>
            <a:pPr marL="0" indent="0">
              <a:buFont typeface="Wingdings" pitchFamily="2" charset="2"/>
              <a:buNone/>
              <a:defRPr/>
            </a:pPr>
            <a:r>
              <a:rPr lang="en-US" altLang="en-US" sz="1800" kern="0" dirty="0">
                <a:solidFill>
                  <a:srgbClr val="000000"/>
                </a:solidFill>
                <a:latin typeface="Calibri" panose="020F0502020204030204" pitchFamily="34" charset="0"/>
              </a:rPr>
              <a:t>text(fit, </a:t>
            </a:r>
            <a:r>
              <a:rPr lang="en-US" altLang="en-US" sz="1800" kern="0" dirty="0" err="1">
                <a:solidFill>
                  <a:srgbClr val="000000"/>
                </a:solidFill>
                <a:latin typeface="Calibri" panose="020F0502020204030204" pitchFamily="34" charset="0"/>
              </a:rPr>
              <a:t>use.n</a:t>
            </a:r>
            <a:r>
              <a:rPr lang="en-US" altLang="en-US" sz="1800" kern="0" dirty="0">
                <a:solidFill>
                  <a:srgbClr val="000000"/>
                </a:solidFill>
                <a:latin typeface="Calibri" panose="020F0502020204030204" pitchFamily="34" charset="0"/>
              </a:rPr>
              <a:t>=TRUE, all=TRUE, </a:t>
            </a:r>
            <a:r>
              <a:rPr lang="en-US" altLang="en-US" sz="1800" kern="0" dirty="0" err="1">
                <a:solidFill>
                  <a:srgbClr val="000000"/>
                </a:solidFill>
                <a:latin typeface="Calibri" panose="020F0502020204030204" pitchFamily="34" charset="0"/>
              </a:rPr>
              <a:t>cex</a:t>
            </a:r>
            <a:r>
              <a:rPr lang="en-US" altLang="en-US" sz="1800" kern="0" dirty="0">
                <a:solidFill>
                  <a:srgbClr val="000000"/>
                </a:solidFill>
                <a:latin typeface="Calibri" panose="020F0502020204030204" pitchFamily="34" charset="0"/>
              </a:rPr>
              <a:t>=.8)</a:t>
            </a:r>
            <a:endParaRPr lang="en-US" altLang="en-US" sz="1800" kern="0" dirty="0" smtClean="0">
              <a:solidFill>
                <a:srgbClr val="000000"/>
              </a:solidFill>
              <a:latin typeface="Calibri" panose="020F0502020204030204" pitchFamily="34" charset="0"/>
            </a:endParaRPr>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fld id="{CBB43374-E2CA-41CC-B715-365F1189BAD6}" type="slidenum">
              <a:rPr lang="de-DE" altLang="en-US" smtClean="0">
                <a:latin typeface="Calibri" panose="020F0502020204030204" pitchFamily="34" charset="0"/>
              </a:rPr>
              <a:pPr/>
              <a:t>214</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197517967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just" eaLnBrk="1" hangingPunct="1">
              <a:lnSpc>
                <a:spcPct val="150000"/>
              </a:lnSpc>
            </a:pPr>
            <a:r>
              <a:rPr lang="de-DE" altLang="en-US" b="1" dirty="0" smtClean="0">
                <a:solidFill>
                  <a:schemeClr val="tx1"/>
                </a:solidFill>
              </a:rPr>
              <a:t>Decision Trees Strengths and Weekness</a:t>
            </a:r>
          </a:p>
        </p:txBody>
      </p:sp>
      <p:sp>
        <p:nvSpPr>
          <p:cNvPr id="24579" name="Rectangle 3"/>
          <p:cNvSpPr>
            <a:spLocks noGrp="1" noChangeArrowheads="1"/>
          </p:cNvSpPr>
          <p:nvPr>
            <p:ph type="body" idx="4294967295"/>
          </p:nvPr>
        </p:nvSpPr>
        <p:spPr>
          <a:xfrm>
            <a:off x="726795" y="1071104"/>
            <a:ext cx="8568531" cy="4020873"/>
          </a:xfrm>
          <a:prstGeom prst="rect">
            <a:avLst/>
          </a:prstGeom>
          <a:noFill/>
        </p:spPr>
        <p:txBody>
          <a:bodyPr/>
          <a:lstStyle/>
          <a:p>
            <a:pPr algn="just" eaLnBrk="1" hangingPunct="1">
              <a:lnSpc>
                <a:spcPct val="150000"/>
              </a:lnSpc>
              <a:buFont typeface="Arial" pitchFamily="34" charset="0"/>
              <a:buChar char="•"/>
            </a:pPr>
            <a:r>
              <a:rPr lang="de-DE" altLang="en-US" dirty="0" smtClean="0"/>
              <a:t>No assumptions are required about the distribution of data.</a:t>
            </a:r>
          </a:p>
          <a:p>
            <a:pPr algn="just" eaLnBrk="1" hangingPunct="1">
              <a:lnSpc>
                <a:spcPct val="150000"/>
              </a:lnSpc>
              <a:buFont typeface="Arial" pitchFamily="34" charset="0"/>
              <a:buChar char="•"/>
            </a:pPr>
            <a:r>
              <a:rPr lang="de-DE" altLang="en-US" dirty="0" smtClean="0"/>
              <a:t>The explanatory variables can be a mixture of categorical, interval and continuous.</a:t>
            </a:r>
          </a:p>
          <a:p>
            <a:pPr algn="just" eaLnBrk="1" hangingPunct="1">
              <a:lnSpc>
                <a:spcPct val="150000"/>
              </a:lnSpc>
              <a:buFont typeface="Arial" pitchFamily="34" charset="0"/>
              <a:buChar char="•"/>
            </a:pPr>
            <a:r>
              <a:rPr lang="de-DE" altLang="en-US" dirty="0" smtClean="0"/>
              <a:t>Especially good for missing variables, high-dimensional or large data sets. </a:t>
            </a:r>
          </a:p>
          <a:p>
            <a:pPr algn="just" eaLnBrk="1" hangingPunct="1">
              <a:lnSpc>
                <a:spcPct val="150000"/>
              </a:lnSpc>
              <a:buFont typeface="Arial" pitchFamily="34" charset="0"/>
              <a:buChar char="•"/>
            </a:pPr>
            <a:r>
              <a:rPr lang="de-DE" altLang="en-US" dirty="0" smtClean="0"/>
              <a:t>Produce useful results by using a few important variables.</a:t>
            </a:r>
          </a:p>
          <a:p>
            <a:pPr algn="just">
              <a:lnSpc>
                <a:spcPct val="150000"/>
              </a:lnSpc>
              <a:buFont typeface="Arial" pitchFamily="34" charset="0"/>
              <a:buChar char="•"/>
            </a:pPr>
            <a:r>
              <a:rPr lang="de-DE" altLang="en-US" dirty="0" smtClean="0"/>
              <a:t>Unaffected </a:t>
            </a:r>
            <a:r>
              <a:rPr lang="de-DE" altLang="en-US" dirty="0"/>
              <a:t>by outliers, </a:t>
            </a:r>
            <a:r>
              <a:rPr lang="de-DE" altLang="en-US" dirty="0" smtClean="0"/>
              <a:t>collinearities or heteroscedascity</a:t>
            </a:r>
            <a:r>
              <a:rPr lang="de-DE" altLang="en-US" dirty="0"/>
              <a:t>.</a:t>
            </a:r>
          </a:p>
          <a:p>
            <a:pPr algn="just">
              <a:lnSpc>
                <a:spcPct val="150000"/>
              </a:lnSpc>
              <a:buFont typeface="Arial" pitchFamily="34" charset="0"/>
              <a:buChar char="•"/>
            </a:pPr>
            <a:r>
              <a:rPr lang="de-DE" altLang="en-US" dirty="0" smtClean="0"/>
              <a:t>Results are easy to interpret.</a:t>
            </a:r>
            <a:endParaRPr lang="de-DE" altLang="en-US" dirty="0"/>
          </a:p>
          <a:p>
            <a:pPr algn="just">
              <a:lnSpc>
                <a:spcPct val="150000"/>
              </a:lnSpc>
              <a:buFont typeface="Arial" pitchFamily="34" charset="0"/>
              <a:buChar char="•"/>
            </a:pPr>
            <a:r>
              <a:rPr lang="de-DE" altLang="en-US" dirty="0"/>
              <a:t>An important weakness: Not based on a probabilistic model, no confidence interval</a:t>
            </a:r>
            <a:r>
              <a:rPr lang="de-DE" altLang="en-US" dirty="0" smtClean="0"/>
              <a:t>.</a:t>
            </a:r>
            <a:endParaRPr lang="de-DE" altLang="en-US" dirty="0"/>
          </a:p>
        </p:txBody>
      </p:sp>
      <p:sp>
        <p:nvSpPr>
          <p:cNvPr id="2" name="Slide Number Placeholder 1"/>
          <p:cNvSpPr>
            <a:spLocks noGrp="1"/>
          </p:cNvSpPr>
          <p:nvPr>
            <p:ph type="sldNum" sz="quarter" idx="4294967295"/>
          </p:nvPr>
        </p:nvSpPr>
        <p:spPr>
          <a:xfrm>
            <a:off x="7224448" y="5166501"/>
            <a:ext cx="2100130" cy="378037"/>
          </a:xfrm>
          <a:prstGeom prst="rect">
            <a:avLst/>
          </a:prstGeom>
        </p:spPr>
        <p:txBody>
          <a:bodyPr/>
          <a:lstStyle/>
          <a:p>
            <a:pPr algn="just">
              <a:lnSpc>
                <a:spcPct val="150000"/>
              </a:lnSpc>
            </a:pPr>
            <a:fld id="{CBB43374-E2CA-41CC-B715-365F1189BAD6}" type="slidenum">
              <a:rPr lang="de-DE" altLang="en-US" smtClean="0">
                <a:latin typeface="Calibri" panose="020F0502020204030204" pitchFamily="34" charset="0"/>
              </a:rPr>
              <a:pPr algn="just">
                <a:lnSpc>
                  <a:spcPct val="150000"/>
                </a:lnSpc>
              </a:pPr>
              <a:t>215</a:t>
            </a:fld>
            <a:endParaRPr lang="de-DE" altLang="en-US" dirty="0">
              <a:latin typeface="Calibri" panose="020F0502020204030204" pitchFamily="34" charset="0"/>
            </a:endParaRPr>
          </a:p>
        </p:txBody>
      </p:sp>
    </p:spTree>
    <p:extLst>
      <p:ext uri="{BB962C8B-B14F-4D97-AF65-F5344CB8AC3E}">
        <p14:creationId xmlns:p14="http://schemas.microsoft.com/office/powerpoint/2010/main" xmlns="" val="222119660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Ensemble Methods</a:t>
            </a:r>
            <a:endParaRPr lang="en-US" sz="4400" dirty="0"/>
          </a:p>
        </p:txBody>
      </p:sp>
    </p:spTree>
    <p:extLst>
      <p:ext uri="{BB962C8B-B14F-4D97-AF65-F5344CB8AC3E}">
        <p14:creationId xmlns:p14="http://schemas.microsoft.com/office/powerpoint/2010/main" xmlns="" val="2239392641"/>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08323" y="2079202"/>
            <a:ext cx="3948245" cy="239423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6020" y="2063450"/>
            <a:ext cx="2980358" cy="2409984"/>
          </a:xfrm>
          <a:prstGeom prst="rect">
            <a:avLst/>
          </a:prstGeom>
        </p:spPr>
      </p:pic>
      <p:sp>
        <p:nvSpPr>
          <p:cNvPr id="14" name="TextBox 13"/>
          <p:cNvSpPr txBox="1"/>
          <p:nvPr/>
        </p:nvSpPr>
        <p:spPr>
          <a:xfrm>
            <a:off x="756047" y="1622358"/>
            <a:ext cx="2184135" cy="400110"/>
          </a:xfrm>
          <a:prstGeom prst="rect">
            <a:avLst/>
          </a:prstGeom>
          <a:noFill/>
        </p:spPr>
        <p:txBody>
          <a:bodyPr wrap="square" rtlCol="0">
            <a:spAutoFit/>
          </a:bodyPr>
          <a:lstStyle/>
          <a:p>
            <a:r>
              <a:rPr lang="en-US" sz="2000" b="1" dirty="0">
                <a:latin typeface="Calibri" panose="020F0502020204030204" pitchFamily="34" charset="0"/>
              </a:rPr>
              <a:t>Ask an Expert</a:t>
            </a:r>
            <a:endParaRPr lang="en-US" sz="2000" dirty="0">
              <a:latin typeface="Calibri" panose="020F0502020204030204" pitchFamily="34" charset="0"/>
            </a:endParaRPr>
          </a:p>
        </p:txBody>
      </p:sp>
      <p:sp>
        <p:nvSpPr>
          <p:cNvPr id="15" name="TextBox 14"/>
          <p:cNvSpPr txBox="1"/>
          <p:nvPr/>
        </p:nvSpPr>
        <p:spPr>
          <a:xfrm>
            <a:off x="6090378" y="1635304"/>
            <a:ext cx="2184135" cy="400110"/>
          </a:xfrm>
          <a:prstGeom prst="rect">
            <a:avLst/>
          </a:prstGeom>
          <a:noFill/>
        </p:spPr>
        <p:txBody>
          <a:bodyPr wrap="square" rtlCol="0">
            <a:spAutoFit/>
          </a:bodyPr>
          <a:lstStyle/>
          <a:p>
            <a:r>
              <a:rPr lang="en-US" sz="2000" b="1" i="1" dirty="0">
                <a:latin typeface="Calibri" panose="020F0502020204030204" pitchFamily="34" charset="0"/>
              </a:rPr>
              <a:t>Audience Poll</a:t>
            </a:r>
            <a:endParaRPr lang="en-US" sz="2000" i="1" dirty="0">
              <a:latin typeface="Calibri" panose="020F0502020204030204" pitchFamily="34" charset="0"/>
            </a:endParaRPr>
          </a:p>
        </p:txBody>
      </p:sp>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9145922">
            <a:off x="6389497" y="3339179"/>
            <a:ext cx="1861204" cy="1248700"/>
          </a:xfrm>
          <a:prstGeom prst="rect">
            <a:avLst/>
          </a:prstGeom>
        </p:spPr>
      </p:pic>
      <p:sp>
        <p:nvSpPr>
          <p:cNvPr id="3" name="Title 2"/>
          <p:cNvSpPr>
            <a:spLocks noGrp="1"/>
          </p:cNvSpPr>
          <p:nvPr>
            <p:ph type="title"/>
          </p:nvPr>
        </p:nvSpPr>
        <p:spPr/>
        <p:txBody>
          <a:bodyPr/>
          <a:lstStyle/>
          <a:p>
            <a:r>
              <a:rPr lang="en-US" dirty="0" smtClean="0"/>
              <a:t>Who Can Win?</a:t>
            </a:r>
            <a:endParaRPr lang="en-US" dirty="0"/>
          </a:p>
        </p:txBody>
      </p:sp>
      <p:sp>
        <p:nvSpPr>
          <p:cNvPr id="4" name="Content Placeholder 3"/>
          <p:cNvSpPr>
            <a:spLocks noGrp="1"/>
          </p:cNvSpPr>
          <p:nvPr>
            <p:ph sz="half" idx="1"/>
          </p:nvPr>
        </p:nvSpPr>
        <p:spPr>
          <a:xfrm>
            <a:off x="493530" y="1083705"/>
            <a:ext cx="9072563" cy="251941"/>
          </a:xfrm>
        </p:spPr>
        <p:txBody>
          <a:bodyPr>
            <a:normAutofit fontScale="92500" lnSpcReduction="20000"/>
          </a:bodyPr>
          <a:lstStyle/>
          <a:p>
            <a:r>
              <a:rPr lang="en-US" dirty="0" smtClean="0"/>
              <a:t>Einstein or the crowd sourcing</a:t>
            </a:r>
            <a:endParaRPr lang="en-US" dirty="0"/>
          </a:p>
        </p:txBody>
      </p:sp>
      <p:sp>
        <p:nvSpPr>
          <p:cNvPr id="2" name="Slide Number Placeholder 1"/>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217</a:t>
            </a:fld>
            <a:endParaRPr lang="en-US" dirty="0">
              <a:solidFill>
                <a:srgbClr val="AAAAAA"/>
              </a:solidFill>
            </a:endParaRPr>
          </a:p>
        </p:txBody>
      </p:sp>
    </p:spTree>
    <p:extLst>
      <p:ext uri="{BB962C8B-B14F-4D97-AF65-F5344CB8AC3E}">
        <p14:creationId xmlns:p14="http://schemas.microsoft.com/office/powerpoint/2010/main" xmlns="" val="159998979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circle(in)">
                                      <p:cBhvr>
                                        <p:cTn id="2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Condorcet’s Jury Theorem</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218</a:t>
            </a:fld>
            <a:endParaRPr lang="en-US" dirty="0">
              <a:solidFill>
                <a:srgbClr val="AAAAAA"/>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6021" y="852651"/>
            <a:ext cx="7082690" cy="40323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7056437" y="3528343"/>
            <a:ext cx="3024188" cy="1200329"/>
          </a:xfrm>
          <a:prstGeom prst="rect">
            <a:avLst/>
          </a:prstGeom>
        </p:spPr>
        <p:txBody>
          <a:bodyPr wrap="square">
            <a:spAutoFit/>
          </a:bodyPr>
          <a:lstStyle/>
          <a:p>
            <a:r>
              <a:rPr lang="en-US" b="1" dirty="0">
                <a:latin typeface="Calibri" panose="020F0502020204030204" pitchFamily="34" charset="0"/>
              </a:rPr>
              <a:t>Marquis de </a:t>
            </a:r>
            <a:r>
              <a:rPr lang="en-US" b="1" dirty="0" smtClean="0">
                <a:latin typeface="Calibri" panose="020F0502020204030204" pitchFamily="34" charset="0"/>
              </a:rPr>
              <a:t>Condorcet</a:t>
            </a:r>
          </a:p>
          <a:p>
            <a:r>
              <a:rPr lang="en-US" dirty="0">
                <a:latin typeface="Calibri" panose="020F0502020204030204" pitchFamily="34" charset="0"/>
              </a:rPr>
              <a:t>French philosopher, mathematician, and </a:t>
            </a:r>
            <a:r>
              <a:rPr lang="en-US" dirty="0" smtClean="0">
                <a:latin typeface="Calibri" panose="020F0502020204030204" pitchFamily="34" charset="0"/>
              </a:rPr>
              <a:t>political </a:t>
            </a:r>
            <a:r>
              <a:rPr lang="en-US" dirty="0">
                <a:latin typeface="Calibri" panose="020F0502020204030204" pitchFamily="34" charset="0"/>
              </a:rPr>
              <a:t>scientist</a:t>
            </a:r>
          </a:p>
        </p:txBody>
      </p:sp>
    </p:spTree>
    <p:extLst>
      <p:ext uri="{BB962C8B-B14F-4D97-AF65-F5344CB8AC3E}">
        <p14:creationId xmlns:p14="http://schemas.microsoft.com/office/powerpoint/2010/main" xmlns="" val="1728504910"/>
      </p:ext>
    </p:extLst>
  </p:cSld>
  <p:clrMapOvr>
    <a:masterClrMapping/>
  </p:clrMapOvr>
  <p:transition spd="med">
    <p:wipe dir="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Ensemble Modelling</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219</a:t>
            </a:fld>
            <a:endParaRPr lang="en-US" dirty="0">
              <a:solidFill>
                <a:srgbClr val="AAAAAA"/>
              </a:solidFill>
            </a:endParaRPr>
          </a:p>
        </p:txBody>
      </p:sp>
      <p:grpSp>
        <p:nvGrpSpPr>
          <p:cNvPr id="3" name="Group 6"/>
          <p:cNvGrpSpPr/>
          <p:nvPr/>
        </p:nvGrpSpPr>
        <p:grpSpPr>
          <a:xfrm>
            <a:off x="872452" y="889673"/>
            <a:ext cx="8032101" cy="2953699"/>
            <a:chOff x="78615" y="1067407"/>
            <a:chExt cx="3473371" cy="3398528"/>
          </a:xfrm>
        </p:grpSpPr>
        <p:grpSp>
          <p:nvGrpSpPr>
            <p:cNvPr id="4" name="Group 7"/>
            <p:cNvGrpSpPr/>
            <p:nvPr/>
          </p:nvGrpSpPr>
          <p:grpSpPr>
            <a:xfrm>
              <a:off x="82147" y="1067407"/>
              <a:ext cx="3469839" cy="3091288"/>
              <a:chOff x="-13389" y="1451458"/>
              <a:chExt cx="3469839" cy="3091288"/>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024072"/>
                <a:ext cx="3456450" cy="25186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ounded Rectangle 10"/>
              <p:cNvSpPr/>
              <p:nvPr/>
            </p:nvSpPr>
            <p:spPr>
              <a:xfrm>
                <a:off x="-13389" y="1451458"/>
                <a:ext cx="3456450" cy="286307"/>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2"/>
                    </a:solidFill>
                    <a:latin typeface="Calibri" panose="020F0502020204030204" pitchFamily="34" charset="0"/>
                  </a:rPr>
                  <a:t>N GOOD MODELS</a:t>
                </a:r>
                <a:endParaRPr lang="en-US" b="1" dirty="0">
                  <a:solidFill>
                    <a:schemeClr val="tx2"/>
                  </a:solidFill>
                  <a:latin typeface="Calibri" panose="020F0502020204030204" pitchFamily="34" charset="0"/>
                </a:endParaRPr>
              </a:p>
            </p:txBody>
          </p:sp>
          <p:sp>
            <p:nvSpPr>
              <p:cNvPr id="12" name="Flowchart: Merge 11"/>
              <p:cNvSpPr/>
              <p:nvPr/>
            </p:nvSpPr>
            <p:spPr>
              <a:xfrm>
                <a:off x="16114" y="1778710"/>
                <a:ext cx="3426947" cy="115368"/>
              </a:xfrm>
              <a:prstGeom prst="flowChartMerg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sp>
          <p:nvSpPr>
            <p:cNvPr id="9" name="Rounded Rectangle 8"/>
            <p:cNvSpPr/>
            <p:nvPr/>
          </p:nvSpPr>
          <p:spPr>
            <a:xfrm>
              <a:off x="78615" y="4179628"/>
              <a:ext cx="3456450" cy="286307"/>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2"/>
                  </a:solidFill>
                  <a:latin typeface="Calibri" panose="020F0502020204030204" pitchFamily="34" charset="0"/>
                </a:rPr>
                <a:t>SINGLE PREDICTION</a:t>
              </a:r>
              <a:endParaRPr lang="en-US" b="1" dirty="0">
                <a:solidFill>
                  <a:schemeClr val="tx2"/>
                </a:solidFill>
                <a:latin typeface="Calibri" panose="020F0502020204030204" pitchFamily="34" charset="0"/>
              </a:endParaRPr>
            </a:p>
          </p:txBody>
        </p:sp>
      </p:grpSp>
      <p:sp>
        <p:nvSpPr>
          <p:cNvPr id="13" name="Rounded Rectangle 12"/>
          <p:cNvSpPr/>
          <p:nvPr/>
        </p:nvSpPr>
        <p:spPr>
          <a:xfrm>
            <a:off x="771321" y="3923561"/>
            <a:ext cx="8148505" cy="1134110"/>
          </a:xfrm>
          <a:prstGeom prst="roundRect">
            <a:avLst/>
          </a:prstGeom>
          <a:solidFill>
            <a:srgbClr val="0085C3">
              <a:lumMod val="20000"/>
              <a:lumOff val="80000"/>
            </a:srgbClr>
          </a:solidFill>
          <a:ln w="25400" cap="flat" cmpd="sng" algn="ctr">
            <a:solidFill>
              <a:srgbClr val="0085C3">
                <a:lumMod val="75000"/>
              </a:srgbClr>
            </a:solidFill>
            <a:prstDash val="solid"/>
          </a:ln>
          <a:effectLst/>
        </p:spPr>
        <p:txBody>
          <a:bodyPr rtlCol="0" anchor="t"/>
          <a:lstStyle/>
          <a:p>
            <a:pPr defTabSz="914400" fontAlgn="auto">
              <a:spcBef>
                <a:spcPts val="0"/>
              </a:spcBef>
              <a:spcAft>
                <a:spcPts val="0"/>
              </a:spcAft>
            </a:pPr>
            <a:r>
              <a:rPr lang="en-US" sz="2400" kern="0" dirty="0">
                <a:solidFill>
                  <a:srgbClr val="444444"/>
                </a:solidFill>
                <a:latin typeface="Calibri" panose="020F0502020204030204" pitchFamily="34" charset="0"/>
              </a:rPr>
              <a:t>Multiple Models used together provide better predictive performance than could be obtained from any of the constituent single models</a:t>
            </a:r>
          </a:p>
        </p:txBody>
      </p:sp>
    </p:spTree>
    <p:extLst>
      <p:ext uri="{BB962C8B-B14F-4D97-AF65-F5344CB8AC3E}">
        <p14:creationId xmlns:p14="http://schemas.microsoft.com/office/powerpoint/2010/main" xmlns="" val="1221555104"/>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Exploratory Data Analysis (EDA)</a:t>
            </a:r>
            <a:endParaRPr lang="en-US" sz="2800" b="0" strike="noStrike" spc="-1">
              <a:latin typeface="Arial"/>
            </a:endParaRPr>
          </a:p>
        </p:txBody>
      </p:sp>
      <p:sp>
        <p:nvSpPr>
          <p:cNvPr id="661"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62"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63" name="Picture 662"/>
          <p:cNvPicPr/>
          <p:nvPr/>
        </p:nvPicPr>
        <p:blipFill>
          <a:blip r:embed="rId2"/>
          <a:stretch/>
        </p:blipFill>
        <p:spPr>
          <a:xfrm>
            <a:off x="457200" y="1280160"/>
            <a:ext cx="9141480" cy="3980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8" name="Content Placeholder 7"/>
              <p:cNvSpPr>
                <a:spLocks noGrp="1"/>
              </p:cNvSpPr>
              <p:nvPr>
                <p:ph sz="half" idx="1"/>
              </p:nvPr>
            </p:nvSpPr>
            <p:spPr>
              <a:xfrm>
                <a:off x="447675" y="1310640"/>
                <a:ext cx="8229600" cy="4808496"/>
              </a:xfrm>
            </p:spPr>
            <p:txBody>
              <a:bodyPr/>
              <a:lstStyle/>
              <a:p>
                <a:pPr marL="342900" indent="-342900"/>
                <a:r>
                  <a:rPr lang="en-US" sz="2000" dirty="0" smtClean="0"/>
                  <a:t>Suppose there are 25 base classifiers</a:t>
                </a:r>
              </a:p>
              <a:p>
                <a:pPr marL="342900" indent="-342900"/>
                <a:r>
                  <a:rPr lang="en-US" sz="2000" dirty="0"/>
                  <a:t>Each classifier has error rate, ε = 0.35</a:t>
                </a:r>
              </a:p>
              <a:p>
                <a:pPr marL="342900" indent="-342900"/>
                <a:r>
                  <a:rPr lang="en-US" sz="2000" dirty="0"/>
                  <a:t>Assume independence among </a:t>
                </a:r>
                <a:r>
                  <a:rPr lang="en-US" sz="2000" dirty="0" smtClean="0"/>
                  <a:t>classifiers (i.e. probability of a classifier making mistake doesn’t influence other classifiers mistakes)</a:t>
                </a:r>
                <a:endParaRPr lang="en-US" sz="2000" dirty="0"/>
              </a:p>
              <a:p>
                <a:pPr marL="342900" indent="-342900"/>
                <a:r>
                  <a:rPr lang="en-US" sz="2000" dirty="0"/>
                  <a:t>Probability that the ensemble classifier makes a wrong </a:t>
                </a:r>
                <a:r>
                  <a:rPr lang="en-US" sz="2000" dirty="0" smtClean="0"/>
                  <a:t>prediction</a:t>
                </a:r>
              </a:p>
              <a:p>
                <a:pPr marL="688975" lvl="1" indent="-342900"/>
                <a:r>
                  <a:rPr lang="en-US" dirty="0" smtClean="0"/>
                  <a:t>Ensemble makes a mistake only if majority of classifiers make mistakes  (i.e. 13 out of 25 classifiers make a mistake)</a:t>
                </a:r>
              </a:p>
              <a:p>
                <a:pPr marL="688975" lvl="1" indent="-342900"/>
                <a:r>
                  <a:rPr lang="en-US" dirty="0" smtClean="0"/>
                  <a:t>The probability that 13 or more classifiers make error is (based on binomial distribution)</a:t>
                </a:r>
                <a:endParaRPr lang="en-US" dirty="0"/>
              </a:p>
              <a:p>
                <a:pPr marL="0" indent="0">
                  <a:buNone/>
                </a:pPr>
                <a14:m>
                  <m:oMathPara xmlns:m="http://schemas.openxmlformats.org/officeDocument/2006/math">
                    <m:oMathParaPr>
                      <m:jc m:val="centerGroup"/>
                    </m:oMathParaPr>
                    <m:oMath xmlns:m="http://schemas.openxmlformats.org/officeDocument/2006/math">
                      <m:nary>
                        <m:naryPr>
                          <m:chr m:val="∑"/>
                          <m:ctrlPr>
                            <a:rPr lang="pt-BR" sz="2800" i="1">
                              <a:latin typeface="Cambria Math" panose="02040503050406030204" pitchFamily="18" charset="0"/>
                            </a:rPr>
                          </m:ctrlPr>
                        </m:naryPr>
                        <m:sub>
                          <m:r>
                            <a:rPr lang="pt-BR" sz="2800" i="1">
                              <a:latin typeface="Cambria Math"/>
                            </a:rPr>
                            <m:t>𝑘</m:t>
                          </m:r>
                          <m:r>
                            <a:rPr lang="pt-BR" sz="2800" i="1">
                              <a:latin typeface="Cambria Math"/>
                            </a:rPr>
                            <m:t>=13</m:t>
                          </m:r>
                        </m:sub>
                        <m:sup>
                          <m:r>
                            <a:rPr lang="en-US" sz="2800" i="1">
                              <a:latin typeface="Cambria Math"/>
                            </a:rPr>
                            <m:t>25</m:t>
                          </m:r>
                        </m:sup>
                        <m:e>
                          <m:sSup>
                            <m:sSupPr>
                              <m:ctrlPr>
                                <a:rPr lang="pt-BR" sz="2800" i="1">
                                  <a:latin typeface="Cambria Math" panose="02040503050406030204" pitchFamily="18" charset="0"/>
                                </a:rPr>
                              </m:ctrlPr>
                            </m:sSupPr>
                            <m:e>
                              <m:d>
                                <m:dPr>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en-US" sz="2800" b="0" i="1" smtClean="0">
                                            <a:latin typeface="Cambria Math" panose="02040503050406030204" pitchFamily="18" charset="0"/>
                                          </a:rPr>
                                          <m:t>2</m:t>
                                        </m:r>
                                        <m:r>
                                          <a:rPr lang="en-US" sz="2800" b="0" i="1" smtClean="0">
                                            <a:latin typeface="Cambria Math" panose="02040503050406030204" pitchFamily="18" charset="0"/>
                                          </a:rPr>
                                          <m:t>5</m:t>
                                        </m:r>
                                      </m:e>
                                    </m:mr>
                                    <m:mr>
                                      <m:e>
                                        <m:r>
                                          <a:rPr lang="en-US" sz="2800" b="0" i="1" smtClean="0">
                                            <a:latin typeface="Cambria Math" panose="02040503050406030204" pitchFamily="18" charset="0"/>
                                          </a:rPr>
                                          <m:t>𝑖</m:t>
                                        </m:r>
                                      </m:e>
                                    </m:mr>
                                  </m:m>
                                </m:e>
                              </m:d>
                              <m:r>
                                <m:rPr>
                                  <m:sty m:val="p"/>
                                </m:rPr>
                                <a:rPr lang="el-GR" sz="2800" i="1">
                                  <a:latin typeface="Cambria Math"/>
                                </a:rPr>
                                <m:t>α</m:t>
                              </m:r>
                            </m:e>
                            <m:sup>
                              <m:r>
                                <a:rPr lang="pt-BR" sz="2800" i="1">
                                  <a:latin typeface="Cambria Math"/>
                                </a:rPr>
                                <m:t>𝑘</m:t>
                              </m:r>
                            </m:sup>
                          </m:sSup>
                          <m:sSup>
                            <m:sSupPr>
                              <m:ctrlPr>
                                <a:rPr lang="pt-BR" sz="2800" i="1">
                                  <a:latin typeface="Cambria Math" panose="02040503050406030204" pitchFamily="18" charset="0"/>
                                </a:rPr>
                              </m:ctrlPr>
                            </m:sSupPr>
                            <m:e>
                              <m:r>
                                <a:rPr lang="en-US" sz="2800" i="1">
                                  <a:latin typeface="Cambria Math"/>
                                </a:rPr>
                                <m:t>(1−</m:t>
                              </m:r>
                              <m:r>
                                <m:rPr>
                                  <m:sty m:val="p"/>
                                </m:rPr>
                                <a:rPr lang="el-GR" sz="2800" i="1">
                                  <a:latin typeface="Cambria Math"/>
                                </a:rPr>
                                <m:t>α</m:t>
                              </m:r>
                              <m:r>
                                <a:rPr lang="en-US" sz="2800" i="1">
                                  <a:latin typeface="Cambria Math"/>
                                </a:rPr>
                                <m:t>)</m:t>
                              </m:r>
                            </m:e>
                            <m:sup>
                              <m:r>
                                <a:rPr lang="en-US" sz="2800" i="1">
                                  <a:latin typeface="Cambria Math"/>
                                </a:rPr>
                                <m:t>25</m:t>
                              </m:r>
                              <m:r>
                                <a:rPr lang="pt-BR" sz="2800" i="1">
                                  <a:latin typeface="Cambria Math"/>
                                </a:rPr>
                                <m:t>−</m:t>
                              </m:r>
                              <m:r>
                                <a:rPr lang="pt-BR" sz="2800" i="1">
                                  <a:latin typeface="Cambria Math"/>
                                </a:rPr>
                                <m:t>𝑘</m:t>
                              </m:r>
                            </m:sup>
                          </m:sSup>
                        </m:e>
                      </m:nary>
                      <m:r>
                        <a:rPr lang="en-US" sz="2800" b="0" i="1" smtClean="0">
                          <a:latin typeface="Cambria Math" panose="02040503050406030204" pitchFamily="18" charset="0"/>
                        </a:rPr>
                        <m:t>=0.06</m:t>
                      </m:r>
                    </m:oMath>
                  </m:oMathPara>
                </a14:m>
                <a:endParaRPr lang="en-US" sz="2000" dirty="0"/>
              </a:p>
              <a:p>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sz="half" idx="1"/>
              </p:nvPr>
            </p:nvSpPr>
            <p:spPr>
              <a:xfrm>
                <a:off x="493530" y="1083705"/>
                <a:ext cx="9072563" cy="3975914"/>
              </a:xfrm>
              <a:blipFill rotWithShape="0">
                <a:blip r:embed="rId2"/>
                <a:stretch>
                  <a:fillRect l="-1778" t="-2281"/>
                </a:stretch>
              </a:blipFill>
            </p:spPr>
            <p:txBody>
              <a:bodyPr/>
              <a:lstStyle/>
              <a:p>
                <a:r>
                  <a:rPr lang="en-US">
                    <a:noFill/>
                  </a:rPr>
                  <a:t> </a:t>
                </a:r>
              </a:p>
            </p:txBody>
          </p:sp>
        </mc:Fallback>
      </mc:AlternateContent>
      <p:sp>
        <p:nvSpPr>
          <p:cNvPr id="7" name="Title 6"/>
          <p:cNvSpPr>
            <a:spLocks noGrp="1"/>
          </p:cNvSpPr>
          <p:nvPr>
            <p:ph type="title"/>
          </p:nvPr>
        </p:nvSpPr>
        <p:spPr>
          <a:xfrm>
            <a:off x="490032" y="88209"/>
            <a:ext cx="9083064" cy="793877"/>
          </a:xfrm>
        </p:spPr>
        <p:txBody>
          <a:bodyPr/>
          <a:lstStyle/>
          <a:p>
            <a:r>
              <a:rPr lang="en-US" dirty="0" smtClean="0"/>
              <a:t>Why Combining Models Work?</a:t>
            </a:r>
            <a:endParaRPr lang="en-US" dirty="0"/>
          </a:p>
        </p:txBody>
      </p:sp>
      <p:sp>
        <p:nvSpPr>
          <p:cNvPr id="3" name="Slide Number Placeholder 2"/>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220</a:t>
            </a:fld>
            <a:endParaRPr lang="en-US" dirty="0">
              <a:solidFill>
                <a:srgbClr val="AAAAAA"/>
              </a:solidFill>
            </a:endParaRPr>
          </a:p>
        </p:txBody>
      </p:sp>
    </p:spTree>
    <p:extLst>
      <p:ext uri="{BB962C8B-B14F-4D97-AF65-F5344CB8AC3E}">
        <p14:creationId xmlns:p14="http://schemas.microsoft.com/office/powerpoint/2010/main" xmlns="" val="3865529512"/>
      </p:ext>
    </p:extLst>
  </p:cSld>
  <p:clrMapOvr>
    <a:masterClrMapping/>
  </p:clrMapOvr>
  <p:transition spd="med">
    <p:wipe dir="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Classifiers</a:t>
            </a:r>
            <a:endParaRPr lang="en-US" dirty="0"/>
          </a:p>
        </p:txBody>
      </p:sp>
      <p:sp>
        <p:nvSpPr>
          <p:cNvPr id="3" name="Content Placeholder 2"/>
          <p:cNvSpPr>
            <a:spLocks noGrp="1"/>
          </p:cNvSpPr>
          <p:nvPr>
            <p:ph sz="half" idx="1"/>
          </p:nvPr>
        </p:nvSpPr>
        <p:spPr>
          <a:xfrm>
            <a:off x="493530" y="1083705"/>
            <a:ext cx="9072563" cy="3216698"/>
          </a:xfrm>
        </p:spPr>
        <p:txBody>
          <a:bodyPr>
            <a:normAutofit fontScale="92500" lnSpcReduction="20000"/>
          </a:bodyPr>
          <a:lstStyle/>
          <a:p>
            <a:pPr marL="0" indent="0">
              <a:spcBef>
                <a:spcPts val="600"/>
              </a:spcBef>
              <a:buNone/>
            </a:pPr>
            <a:r>
              <a:rPr lang="en-US" b="1" dirty="0" smtClean="0"/>
              <a:t>IDEA</a:t>
            </a:r>
            <a:endParaRPr lang="en-US" b="1" dirty="0"/>
          </a:p>
          <a:p>
            <a:pPr>
              <a:spcBef>
                <a:spcPts val="600"/>
              </a:spcBef>
            </a:pPr>
            <a:r>
              <a:rPr lang="en-US" dirty="0" smtClean="0"/>
              <a:t>Single classifier won’t give the best performance</a:t>
            </a:r>
            <a:endParaRPr lang="en-US" i="1" dirty="0"/>
          </a:p>
          <a:p>
            <a:pPr>
              <a:spcBef>
                <a:spcPts val="600"/>
              </a:spcBef>
            </a:pPr>
            <a:r>
              <a:rPr lang="en-US" dirty="0" smtClean="0"/>
              <a:t>Utilize multiple classifiers to improve accuracy</a:t>
            </a:r>
            <a:endParaRPr lang="en-US" dirty="0"/>
          </a:p>
          <a:p>
            <a:pPr marL="0" indent="0">
              <a:spcBef>
                <a:spcPts val="600"/>
              </a:spcBef>
              <a:buNone/>
            </a:pPr>
            <a:r>
              <a:rPr lang="en-US" b="1" dirty="0" smtClean="0"/>
              <a:t>MOTIVATION</a:t>
            </a:r>
            <a:endParaRPr lang="en-US" dirty="0"/>
          </a:p>
          <a:p>
            <a:pPr>
              <a:spcBef>
                <a:spcPts val="600"/>
              </a:spcBef>
            </a:pPr>
            <a:r>
              <a:rPr lang="en-US" b="1" dirty="0" smtClean="0"/>
              <a:t>reduce </a:t>
            </a:r>
            <a:r>
              <a:rPr lang="en-US" b="1" dirty="0"/>
              <a:t>variance</a:t>
            </a:r>
            <a:r>
              <a:rPr lang="en-US" dirty="0"/>
              <a:t>: </a:t>
            </a:r>
            <a:r>
              <a:rPr lang="en-US" dirty="0" smtClean="0"/>
              <a:t>Multiple models can capture variations in distributions along various data segments</a:t>
            </a:r>
            <a:endParaRPr lang="en-US" dirty="0"/>
          </a:p>
          <a:p>
            <a:pPr>
              <a:spcBef>
                <a:spcPts val="600"/>
              </a:spcBef>
            </a:pPr>
            <a:r>
              <a:rPr lang="en-US" b="1" dirty="0" smtClean="0"/>
              <a:t>reduce </a:t>
            </a:r>
            <a:r>
              <a:rPr lang="en-US" b="1" dirty="0"/>
              <a:t>bias</a:t>
            </a:r>
            <a:r>
              <a:rPr lang="en-US" dirty="0"/>
              <a:t>: a combination of multiple classifiers </a:t>
            </a:r>
            <a:r>
              <a:rPr lang="en-US" dirty="0" smtClean="0"/>
              <a:t>can learn the underlying complexities than </a:t>
            </a:r>
            <a:r>
              <a:rPr lang="en-US" dirty="0"/>
              <a:t>a single classifier</a:t>
            </a:r>
          </a:p>
          <a:p>
            <a:pPr marL="0" indent="0">
              <a:spcBef>
                <a:spcPts val="600"/>
              </a:spcBef>
              <a:buNone/>
            </a:pPr>
            <a:r>
              <a:rPr lang="en-US" dirty="0" smtClean="0"/>
              <a:t> </a:t>
            </a:r>
            <a:r>
              <a:rPr lang="en-US" b="1" dirty="0"/>
              <a:t>KEY </a:t>
            </a:r>
            <a:r>
              <a:rPr lang="en-US" b="1" dirty="0" smtClean="0"/>
              <a:t>STEP</a:t>
            </a:r>
            <a:endParaRPr lang="en-US" b="1" dirty="0"/>
          </a:p>
          <a:p>
            <a:pPr>
              <a:spcBef>
                <a:spcPts val="600"/>
              </a:spcBef>
            </a:pPr>
            <a:r>
              <a:rPr lang="en-US" dirty="0" smtClean="0"/>
              <a:t>Derive an </a:t>
            </a:r>
            <a:r>
              <a:rPr lang="en-US" dirty="0"/>
              <a:t>ensemble of </a:t>
            </a:r>
            <a:r>
              <a:rPr lang="en-US" i="1" dirty="0"/>
              <a:t>diverse </a:t>
            </a:r>
            <a:r>
              <a:rPr lang="en-US" dirty="0"/>
              <a:t>classifiers from </a:t>
            </a:r>
            <a:r>
              <a:rPr lang="en-US" dirty="0" smtClean="0"/>
              <a:t>a single </a:t>
            </a:r>
            <a:r>
              <a:rPr lang="en-US" dirty="0"/>
              <a:t>training </a:t>
            </a:r>
            <a:r>
              <a:rPr lang="en-US" dirty="0" smtClean="0"/>
              <a:t>set using samples of subsets of data.</a:t>
            </a:r>
            <a:endParaRPr lang="en-US" dirty="0"/>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221</a:t>
            </a:fld>
            <a:endParaRPr lang="en-US" dirty="0">
              <a:solidFill>
                <a:srgbClr val="AAAAAA"/>
              </a:solidFill>
            </a:endParaRPr>
          </a:p>
        </p:txBody>
      </p:sp>
    </p:spTree>
    <p:extLst>
      <p:ext uri="{BB962C8B-B14F-4D97-AF65-F5344CB8AC3E}">
        <p14:creationId xmlns:p14="http://schemas.microsoft.com/office/powerpoint/2010/main" xmlns="" val="3171623348"/>
      </p:ext>
    </p:extLst>
  </p:cSld>
  <p:clrMapOvr>
    <a:masterClrMapping/>
  </p:clrMapOvr>
  <p:transition spd="med">
    <p:wipe dir="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Ensemble Modelling Approaches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222</a:t>
            </a:fld>
            <a:endParaRPr lang="en-US" dirty="0">
              <a:solidFill>
                <a:srgbClr val="AAAAAA"/>
              </a:solidFill>
            </a:endParaRPr>
          </a:p>
        </p:txBody>
      </p:sp>
      <p:sp>
        <p:nvSpPr>
          <p:cNvPr id="4" name="Rectangle 3"/>
          <p:cNvSpPr/>
          <p:nvPr/>
        </p:nvSpPr>
        <p:spPr>
          <a:xfrm>
            <a:off x="588037" y="1008098"/>
            <a:ext cx="8652536" cy="3970318"/>
          </a:xfrm>
          <a:prstGeom prst="rect">
            <a:avLst/>
          </a:prstGeom>
        </p:spPr>
        <p:txBody>
          <a:bodyPr wrap="square">
            <a:spAutoFit/>
          </a:bodyPr>
          <a:lstStyle/>
          <a:p>
            <a:pPr marL="285750" indent="-285750">
              <a:buFont typeface="Arial" panose="020B0604020202020204" pitchFamily="34" charset="0"/>
              <a:buChar char="•"/>
            </a:pPr>
            <a:r>
              <a:rPr lang="en-US" sz="2800" b="1" dirty="0">
                <a:latin typeface="Calibri" panose="020F0502020204030204" pitchFamily="34" charset="0"/>
              </a:rPr>
              <a:t>Bagging </a:t>
            </a:r>
            <a:r>
              <a:rPr lang="en-US" sz="2800" b="1" dirty="0" smtClean="0">
                <a:latin typeface="Calibri" panose="020F0502020204030204" pitchFamily="34" charset="0"/>
              </a:rPr>
              <a:t>Models </a:t>
            </a:r>
            <a:r>
              <a:rPr lang="en-US" sz="2800" dirty="0" smtClean="0">
                <a:latin typeface="Calibri" panose="020F0502020204030204" pitchFamily="34" charset="0"/>
              </a:rPr>
              <a:t>– Build multiple models based on multiple subsets of sampled data (</a:t>
            </a:r>
            <a:r>
              <a:rPr lang="en-US" sz="2800" dirty="0" err="1" smtClean="0">
                <a:latin typeface="Calibri" panose="020F0502020204030204" pitchFamily="34" charset="0"/>
              </a:rPr>
              <a:t>Breiman</a:t>
            </a:r>
            <a:r>
              <a:rPr lang="en-US" sz="2800" dirty="0" smtClean="0">
                <a:latin typeface="Calibri" panose="020F0502020204030204" pitchFamily="34" charset="0"/>
              </a:rPr>
              <a:t>, 1994)</a:t>
            </a:r>
            <a:endParaRPr lang="en-US" sz="2800" dirty="0">
              <a:latin typeface="Calibri" panose="020F0502020204030204" pitchFamily="34" charset="0"/>
            </a:endParaRPr>
          </a:p>
          <a:p>
            <a:pPr marL="285750" indent="-285750">
              <a:buFont typeface="Arial" panose="020B0604020202020204" pitchFamily="34" charset="0"/>
              <a:buChar char="•"/>
            </a:pPr>
            <a:r>
              <a:rPr lang="en-US" sz="2800" b="1" dirty="0">
                <a:latin typeface="Calibri" panose="020F0502020204030204" pitchFamily="34" charset="0"/>
              </a:rPr>
              <a:t>Boosting </a:t>
            </a:r>
            <a:r>
              <a:rPr lang="en-US" sz="2800" b="1" dirty="0" smtClean="0">
                <a:latin typeface="Calibri" panose="020F0502020204030204" pitchFamily="34" charset="0"/>
              </a:rPr>
              <a:t>Models</a:t>
            </a:r>
            <a:r>
              <a:rPr lang="en-US" sz="2800" dirty="0" smtClean="0">
                <a:latin typeface="Calibri" panose="020F0502020204030204" pitchFamily="34" charset="0"/>
              </a:rPr>
              <a:t> – Building classifiers by considering higher weights for incorrectly classified sample (</a:t>
            </a:r>
            <a:r>
              <a:rPr lang="en-US" sz="2800" dirty="0">
                <a:latin typeface="Calibri" panose="020F0502020204030204" pitchFamily="34" charset="0"/>
              </a:rPr>
              <a:t>Freund and </a:t>
            </a:r>
            <a:r>
              <a:rPr lang="en-US" sz="2800" dirty="0" err="1">
                <a:latin typeface="Calibri" panose="020F0502020204030204" pitchFamily="34" charset="0"/>
              </a:rPr>
              <a:t>Schapire</a:t>
            </a:r>
            <a:r>
              <a:rPr lang="en-US" sz="2800" dirty="0">
                <a:latin typeface="Calibri" panose="020F0502020204030204" pitchFamily="34" charset="0"/>
              </a:rPr>
              <a:t> 1995, Friedman et al. 1998</a:t>
            </a:r>
            <a:r>
              <a:rPr lang="en-US" sz="2800" dirty="0" smtClean="0">
                <a:latin typeface="Calibri" panose="020F0502020204030204" pitchFamily="34" charset="0"/>
              </a:rPr>
              <a:t>)</a:t>
            </a:r>
            <a:endParaRPr lang="en-US" sz="2800" dirty="0">
              <a:latin typeface="Calibri" panose="020F0502020204030204" pitchFamily="34" charset="0"/>
            </a:endParaRPr>
          </a:p>
          <a:p>
            <a:pPr marL="285750" indent="-285750">
              <a:buFont typeface="Arial" panose="020B0604020202020204" pitchFamily="34" charset="0"/>
              <a:buChar char="•"/>
            </a:pPr>
            <a:r>
              <a:rPr lang="en-US" sz="2800" b="1" dirty="0" smtClean="0">
                <a:latin typeface="Calibri" panose="020F0502020204030204" pitchFamily="34" charset="0"/>
              </a:rPr>
              <a:t>Gradient </a:t>
            </a:r>
            <a:r>
              <a:rPr lang="en-US" sz="2800" b="1" dirty="0">
                <a:latin typeface="Calibri" panose="020F0502020204030204" pitchFamily="34" charset="0"/>
              </a:rPr>
              <a:t>Boosting </a:t>
            </a:r>
            <a:r>
              <a:rPr lang="en-US" sz="2800" b="1" dirty="0" smtClean="0">
                <a:latin typeface="Calibri" panose="020F0502020204030204" pitchFamily="34" charset="0"/>
              </a:rPr>
              <a:t>Trees </a:t>
            </a:r>
            <a:r>
              <a:rPr lang="en-US" sz="2800" dirty="0" smtClean="0">
                <a:latin typeface="Calibri" panose="020F0502020204030204" pitchFamily="34" charset="0"/>
              </a:rPr>
              <a:t>– Apply boosting models to classification or regression trees</a:t>
            </a:r>
          </a:p>
          <a:p>
            <a:pPr marL="285750" indent="-285750">
              <a:buFont typeface="Arial" panose="020B0604020202020204" pitchFamily="34" charset="0"/>
              <a:buChar char="•"/>
            </a:pPr>
            <a:r>
              <a:rPr lang="en-US" sz="2800" b="1" dirty="0" smtClean="0">
                <a:latin typeface="Calibri" panose="020F0502020204030204" pitchFamily="34" charset="0"/>
              </a:rPr>
              <a:t>Random Forests </a:t>
            </a:r>
            <a:r>
              <a:rPr lang="en-US" sz="2800" dirty="0" smtClean="0">
                <a:latin typeface="Calibri" panose="020F0502020204030204" pitchFamily="34" charset="0"/>
              </a:rPr>
              <a:t>– Build a forest of </a:t>
            </a:r>
            <a:r>
              <a:rPr lang="en-US" sz="2800" dirty="0">
                <a:latin typeface="Calibri" panose="020F0502020204030204" pitchFamily="34" charset="0"/>
              </a:rPr>
              <a:t>decision trees (</a:t>
            </a:r>
            <a:r>
              <a:rPr lang="en-US" sz="2800" dirty="0" err="1">
                <a:latin typeface="Calibri" panose="020F0502020204030204" pitchFamily="34" charset="0"/>
              </a:rPr>
              <a:t>Breiman</a:t>
            </a:r>
            <a:r>
              <a:rPr lang="en-US" sz="2800" dirty="0">
                <a:latin typeface="Calibri" panose="020F0502020204030204" pitchFamily="34" charset="0"/>
              </a:rPr>
              <a:t> 2001)  </a:t>
            </a:r>
          </a:p>
        </p:txBody>
      </p:sp>
    </p:spTree>
    <p:extLst>
      <p:ext uri="{BB962C8B-B14F-4D97-AF65-F5344CB8AC3E}">
        <p14:creationId xmlns:p14="http://schemas.microsoft.com/office/powerpoint/2010/main" xmlns="" val="4076302601"/>
      </p:ext>
    </p:extLst>
  </p:cSld>
  <p:clrMapOvr>
    <a:masterClrMapping/>
  </p:clrMapOvr>
  <p:transition spd="med">
    <p:wipe dir="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400" dirty="0" smtClean="0"/>
              <a:t>Bagging and Boosting</a:t>
            </a:r>
            <a:endParaRPr lang="en-US" sz="4400" dirty="0"/>
          </a:p>
        </p:txBody>
      </p:sp>
      <p:sp>
        <p:nvSpPr>
          <p:cNvPr id="6" name="Subtitle 5"/>
          <p:cNvSpPr>
            <a:spLocks noGrp="1"/>
          </p:cNvSpPr>
          <p:nvPr>
            <p:ph type="subTitle" idx="4294967295"/>
          </p:nvPr>
        </p:nvSpPr>
        <p:spPr>
          <a:xfrm>
            <a:off x="493530" y="3444161"/>
            <a:ext cx="6562907" cy="661565"/>
          </a:xfrm>
          <a:prstGeom prst="rect">
            <a:avLst/>
          </a:prstGeom>
        </p:spPr>
        <p:txBody>
          <a:bodyPr/>
          <a:lstStyle/>
          <a:p>
            <a:endParaRPr lang="en-US"/>
          </a:p>
        </p:txBody>
      </p:sp>
    </p:spTree>
    <p:extLst>
      <p:ext uri="{BB962C8B-B14F-4D97-AF65-F5344CB8AC3E}">
        <p14:creationId xmlns:p14="http://schemas.microsoft.com/office/powerpoint/2010/main" xmlns="" val="1627542595"/>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501316" y="1100708"/>
            <a:ext cx="9072563" cy="3537350"/>
          </a:xfrm>
        </p:spPr>
        <p:txBody>
          <a:bodyPr>
            <a:normAutofit fontScale="92500" lnSpcReduction="20000"/>
          </a:bodyPr>
          <a:lstStyle/>
          <a:p>
            <a:pPr marL="0" indent="0">
              <a:buNone/>
            </a:pPr>
            <a:r>
              <a:rPr lang="en-US" b="1" dirty="0" smtClean="0"/>
              <a:t>Generate multiple datasets</a:t>
            </a:r>
          </a:p>
          <a:p>
            <a:r>
              <a:rPr lang="en-US" dirty="0" smtClean="0"/>
              <a:t>Generate multiple subsets of data using sampling with replacement (aka bootstrapping) </a:t>
            </a:r>
          </a:p>
          <a:p>
            <a:pPr marL="0" indent="0">
              <a:buNone/>
            </a:pPr>
            <a:r>
              <a:rPr lang="en-US" b="1" dirty="0" smtClean="0"/>
              <a:t>Build multiple classifiers</a:t>
            </a:r>
          </a:p>
          <a:p>
            <a:r>
              <a:rPr lang="en-US" dirty="0" smtClean="0"/>
              <a:t>For each subset of data, build a classifier</a:t>
            </a:r>
          </a:p>
          <a:p>
            <a:pPr marL="0" indent="0">
              <a:buNone/>
            </a:pPr>
            <a:r>
              <a:rPr lang="en-US" b="1" dirty="0" smtClean="0"/>
              <a:t>Classification</a:t>
            </a:r>
          </a:p>
          <a:p>
            <a:r>
              <a:rPr lang="en-US" dirty="0" smtClean="0"/>
              <a:t>In case of categorical response variable, assign a class that has most number of votes from all classifiers </a:t>
            </a:r>
          </a:p>
          <a:p>
            <a:r>
              <a:rPr lang="en-US" dirty="0" smtClean="0"/>
              <a:t>In case of continuous response variable, average from all classification models</a:t>
            </a:r>
            <a:endParaRPr lang="en-US" dirty="0"/>
          </a:p>
        </p:txBody>
      </p:sp>
      <p:sp>
        <p:nvSpPr>
          <p:cNvPr id="4" name="Title 3"/>
          <p:cNvSpPr>
            <a:spLocks noGrp="1"/>
          </p:cNvSpPr>
          <p:nvPr>
            <p:ph type="title"/>
          </p:nvPr>
        </p:nvSpPr>
        <p:spPr/>
        <p:txBody>
          <a:bodyPr/>
          <a:lstStyle/>
          <a:p>
            <a:r>
              <a:rPr lang="en-US" dirty="0" smtClean="0"/>
              <a:t>Bagging - Ideas</a:t>
            </a:r>
            <a:endParaRPr lang="en-US" dirty="0"/>
          </a:p>
        </p:txBody>
      </p:sp>
      <p:sp>
        <p:nvSpPr>
          <p:cNvPr id="3" name="Slide Number Placeholder 2"/>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224</a:t>
            </a:fld>
            <a:endParaRPr lang="en-US" dirty="0">
              <a:solidFill>
                <a:srgbClr val="AAAAAA"/>
              </a:solidFill>
            </a:endParaRPr>
          </a:p>
        </p:txBody>
      </p:sp>
    </p:spTree>
    <p:extLst>
      <p:ext uri="{BB962C8B-B14F-4D97-AF65-F5344CB8AC3E}">
        <p14:creationId xmlns:p14="http://schemas.microsoft.com/office/powerpoint/2010/main" xmlns="" val="947967187"/>
      </p:ext>
    </p:extLst>
  </p:cSld>
  <p:clrMapOvr>
    <a:masterClrMapping/>
  </p:clrMapOvr>
  <p:transition spd="med">
    <p:wipe dir="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 of Decision Trees - Example</a:t>
            </a:r>
            <a:endParaRPr lang="en-US" dirty="0"/>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225</a:t>
            </a:fld>
            <a:endParaRPr lang="en-US" dirty="0">
              <a:solidFill>
                <a:srgbClr val="AAAAAA"/>
              </a:solidFill>
            </a:endParaRPr>
          </a:p>
        </p:txBody>
      </p:sp>
      <p:pic>
        <p:nvPicPr>
          <p:cNvPr id="5" name="Picture 4"/>
          <p:cNvPicPr>
            <a:picLocks noChangeAspect="1"/>
          </p:cNvPicPr>
          <p:nvPr/>
        </p:nvPicPr>
        <p:blipFill>
          <a:blip r:embed="rId2"/>
          <a:stretch>
            <a:fillRect/>
          </a:stretch>
        </p:blipFill>
        <p:spPr>
          <a:xfrm>
            <a:off x="588037" y="979439"/>
            <a:ext cx="7538874" cy="3998044"/>
          </a:xfrm>
          <a:prstGeom prst="rect">
            <a:avLst/>
          </a:prstGeom>
        </p:spPr>
      </p:pic>
    </p:spTree>
    <p:extLst>
      <p:ext uri="{BB962C8B-B14F-4D97-AF65-F5344CB8AC3E}">
        <p14:creationId xmlns:p14="http://schemas.microsoft.com/office/powerpoint/2010/main" xmlns="" val="1091486482"/>
      </p:ext>
    </p:extLst>
  </p:cSld>
  <p:clrMapOvr>
    <a:masterClrMapping/>
  </p:clrMapOvr>
  <p:transition spd="med">
    <p:wipe dir="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Accuracy Improvement from Bagging Models</a:t>
            </a:r>
            <a:endParaRPr lang="en-US" dirty="0"/>
          </a:p>
        </p:txBody>
      </p:sp>
      <p:sp>
        <p:nvSpPr>
          <p:cNvPr id="6" name="Slide Number Placeholder 5"/>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226</a:t>
            </a:fld>
            <a:endParaRPr lang="en-US" dirty="0">
              <a:solidFill>
                <a:srgbClr val="AAAAAA"/>
              </a:solidFill>
            </a:endParaRPr>
          </a:p>
        </p:txBody>
      </p:sp>
      <p:pic>
        <p:nvPicPr>
          <p:cNvPr id="7" name="Picture 6"/>
          <p:cNvPicPr>
            <a:picLocks noChangeAspect="1"/>
          </p:cNvPicPr>
          <p:nvPr/>
        </p:nvPicPr>
        <p:blipFill>
          <a:blip r:embed="rId2"/>
          <a:stretch>
            <a:fillRect/>
          </a:stretch>
        </p:blipFill>
        <p:spPr>
          <a:xfrm>
            <a:off x="840052" y="1134109"/>
            <a:ext cx="6972432" cy="3636848"/>
          </a:xfrm>
          <a:prstGeom prst="rect">
            <a:avLst/>
          </a:prstGeom>
        </p:spPr>
      </p:pic>
    </p:spTree>
    <p:extLst>
      <p:ext uri="{BB962C8B-B14F-4D97-AF65-F5344CB8AC3E}">
        <p14:creationId xmlns:p14="http://schemas.microsoft.com/office/powerpoint/2010/main" xmlns="" val="2356271821"/>
      </p:ext>
    </p:extLst>
  </p:cSld>
  <p:clrMapOvr>
    <a:masterClrMapping/>
  </p:clrMapOvr>
  <p:transition spd="med">
    <p:wipe dir="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93530" y="1083705"/>
            <a:ext cx="9072563" cy="2694155"/>
          </a:xfrm>
        </p:spPr>
        <p:txBody>
          <a:bodyPr/>
          <a:lstStyle/>
          <a:p>
            <a:r>
              <a:rPr lang="en-US" i="1" dirty="0" smtClean="0"/>
              <a:t>When Learning </a:t>
            </a:r>
            <a:r>
              <a:rPr lang="en-US" i="1" dirty="0"/>
              <a:t>algorithm is unstable: if small changes to the training set cause large changes in the learned classifier.</a:t>
            </a:r>
          </a:p>
          <a:p>
            <a:r>
              <a:rPr lang="en-US" dirty="0"/>
              <a:t>If the learning algorithm is unstable, then Bagging </a:t>
            </a:r>
            <a:r>
              <a:rPr lang="en-US" dirty="0" smtClean="0"/>
              <a:t>model generally improves </a:t>
            </a:r>
            <a:r>
              <a:rPr lang="en-US" dirty="0"/>
              <a:t>performance</a:t>
            </a:r>
          </a:p>
          <a:p>
            <a:r>
              <a:rPr lang="en-US" dirty="0"/>
              <a:t>Some </a:t>
            </a:r>
            <a:r>
              <a:rPr lang="en-US" dirty="0" smtClean="0"/>
              <a:t>candidate models that can used in bagging approach:</a:t>
            </a:r>
            <a:endParaRPr lang="en-US" dirty="0"/>
          </a:p>
          <a:p>
            <a:r>
              <a:rPr lang="en-US" dirty="0"/>
              <a:t>Decision tree</a:t>
            </a:r>
            <a:r>
              <a:rPr lang="en-US" dirty="0" smtClean="0"/>
              <a:t>, generalized linear </a:t>
            </a:r>
            <a:r>
              <a:rPr lang="en-US" dirty="0"/>
              <a:t>regression, </a:t>
            </a:r>
            <a:r>
              <a:rPr lang="en-US" dirty="0" smtClean="0"/>
              <a:t>SVMs, Neural Networks etc.</a:t>
            </a:r>
            <a:endParaRPr lang="en-US" dirty="0"/>
          </a:p>
          <a:p>
            <a:endParaRPr lang="en-US" dirty="0"/>
          </a:p>
        </p:txBody>
      </p:sp>
      <p:sp>
        <p:nvSpPr>
          <p:cNvPr id="8" name="Title 7"/>
          <p:cNvSpPr>
            <a:spLocks noGrp="1"/>
          </p:cNvSpPr>
          <p:nvPr>
            <p:ph type="title"/>
          </p:nvPr>
        </p:nvSpPr>
        <p:spPr/>
        <p:txBody>
          <a:bodyPr/>
          <a:lstStyle/>
          <a:p>
            <a:r>
              <a:rPr lang="en-US" dirty="0" smtClean="0"/>
              <a:t>Useful Scenarios for Using Bagging Models</a:t>
            </a:r>
            <a:endParaRPr lang="en-US" dirty="0"/>
          </a:p>
        </p:txBody>
      </p:sp>
      <p:sp>
        <p:nvSpPr>
          <p:cNvPr id="6" name="Slide Number Placeholder 5"/>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227</a:t>
            </a:fld>
            <a:endParaRPr lang="en-US" dirty="0">
              <a:solidFill>
                <a:srgbClr val="AAAAAA"/>
              </a:solidFill>
            </a:endParaRPr>
          </a:p>
        </p:txBody>
      </p:sp>
    </p:spTree>
    <p:extLst>
      <p:ext uri="{BB962C8B-B14F-4D97-AF65-F5344CB8AC3E}">
        <p14:creationId xmlns:p14="http://schemas.microsoft.com/office/powerpoint/2010/main" xmlns="" val="3138819402"/>
      </p:ext>
    </p:extLst>
  </p:cSld>
  <p:clrMapOvr>
    <a:masterClrMapping/>
  </p:clrMapOvr>
  <p:transition spd="med">
    <p:wipe dir="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 Ideas</a:t>
            </a:r>
            <a:endParaRPr lang="en-US" dirty="0"/>
          </a:p>
        </p:txBody>
      </p:sp>
      <p:sp>
        <p:nvSpPr>
          <p:cNvPr id="3" name="Content Placeholder 2"/>
          <p:cNvSpPr>
            <a:spLocks noGrp="1"/>
          </p:cNvSpPr>
          <p:nvPr>
            <p:ph sz="half" idx="1"/>
          </p:nvPr>
        </p:nvSpPr>
        <p:spPr>
          <a:xfrm>
            <a:off x="493530" y="1083705"/>
            <a:ext cx="9072563" cy="2540615"/>
          </a:xfrm>
        </p:spPr>
        <p:txBody>
          <a:bodyPr>
            <a:normAutofit fontScale="92500" lnSpcReduction="20000"/>
          </a:bodyPr>
          <a:lstStyle/>
          <a:p>
            <a:r>
              <a:rPr lang="en-US" dirty="0" smtClean="0"/>
              <a:t>Two Key Ideas</a:t>
            </a:r>
          </a:p>
          <a:p>
            <a:pPr lvl="1"/>
            <a:r>
              <a:rPr lang="en-US" dirty="0" smtClean="0"/>
              <a:t>New classifier models focus on misclassified samples of earlier classifiers</a:t>
            </a:r>
          </a:p>
          <a:p>
            <a:pPr lvl="1"/>
            <a:r>
              <a:rPr lang="en-US" dirty="0" smtClean="0"/>
              <a:t>Each classifier is weighed based on misclassifications errors</a:t>
            </a:r>
          </a:p>
          <a:p>
            <a:r>
              <a:rPr lang="en-US" dirty="0" smtClean="0"/>
              <a:t>How Boosting Algorithm Works?</a:t>
            </a:r>
          </a:p>
          <a:p>
            <a:pPr lvl="1"/>
            <a:r>
              <a:rPr lang="en-US" dirty="0" smtClean="0"/>
              <a:t>Perform multiple iterations resulting in multiple classifiers</a:t>
            </a:r>
          </a:p>
          <a:p>
            <a:pPr lvl="1"/>
            <a:r>
              <a:rPr lang="en-US" dirty="0" smtClean="0"/>
              <a:t>In each iteration, update the weights of examples by assigning higher weights to misclassified examples.  This ensures that they become important in subsequent iterations</a:t>
            </a:r>
          </a:p>
          <a:p>
            <a:pPr lvl="1"/>
            <a:r>
              <a:rPr lang="en-US" dirty="0" smtClean="0"/>
              <a:t> Combine results of all iterations (classifiers ) weighed by their errors </a:t>
            </a:r>
            <a:endParaRPr lang="en-US" dirty="0"/>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228</a:t>
            </a:fld>
            <a:endParaRPr lang="en-US" dirty="0">
              <a:solidFill>
                <a:srgbClr val="AAAAAA"/>
              </a:solidFill>
            </a:endParaRPr>
          </a:p>
        </p:txBody>
      </p:sp>
    </p:spTree>
    <p:extLst>
      <p:ext uri="{BB962C8B-B14F-4D97-AF65-F5344CB8AC3E}">
        <p14:creationId xmlns:p14="http://schemas.microsoft.com/office/powerpoint/2010/main" xmlns="" val="473871530"/>
      </p:ext>
    </p:extLst>
  </p:cSld>
  <p:clrMapOvr>
    <a:masterClrMapping/>
  </p:clrMapOvr>
  <p:transition spd="med">
    <p:wipe dir="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 Algorithm Explained</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5048433"/>
              </a:xfrm>
            </p:spPr>
            <p:txBody>
              <a:bodyPr/>
              <a:lstStyle/>
              <a:p>
                <a:r>
                  <a:rPr lang="en-US" dirty="0" smtClean="0"/>
                  <a:t>Initialize example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smtClean="0"/>
              </a:p>
              <a:p>
                <a:r>
                  <a:rPr lang="en-US" dirty="0" smtClean="0"/>
                  <a:t>For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𝑀</m:t>
                    </m:r>
                  </m:oMath>
                </a14:m>
                <a:r>
                  <a:rPr lang="en-US" dirty="0" smtClean="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m:t>
                    </m:r>
                  </m:oMath>
                </a14:m>
                <a:r>
                  <a:rPr lang="en-US" dirty="0" smtClean="0"/>
                  <a:t> is the number of iterations</a:t>
                </a:r>
              </a:p>
              <a:p>
                <a:pPr lvl="1"/>
                <a:r>
                  <a:rPr lang="en-US" dirty="0" smtClean="0"/>
                  <a:t>Sample the classifier based on example weights</a:t>
                </a:r>
              </a:p>
              <a:p>
                <a:pPr lvl="1"/>
                <a:r>
                  <a:rPr lang="en-US" dirty="0" smtClean="0"/>
                  <a:t>Learn the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oMath>
                </a14:m>
                <a:r>
                  <a:rPr lang="en-US" dirty="0" smtClean="0"/>
                  <a:t> using the sampled subset of data</a:t>
                </a:r>
              </a:p>
              <a:p>
                <a:pPr lvl="1"/>
                <a:r>
                  <a:rPr lang="en-US" dirty="0" smtClean="0"/>
                  <a:t>Total weighed error estimate </a:t>
                </a:r>
                <a14:m>
                  <m:oMath xmlns:m="http://schemas.openxmlformats.org/officeDocument/2006/math">
                    <m:r>
                      <a:rPr lang="en-US" b="0" i="1" smtClean="0">
                        <a:latin typeface="Cambria Math" panose="02040503050406030204" pitchFamily="18" charset="0"/>
                      </a:rPr>
                      <m:t>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𝑎𝑙𝑙</m:t>
                            </m:r>
                            <m:r>
                              <a:rPr lang="en-US" i="1">
                                <a:latin typeface="Cambria Math" panose="02040503050406030204" pitchFamily="18" charset="0"/>
                              </a:rPr>
                              <m:t> </m:t>
                            </m:r>
                            <m:r>
                              <a:rPr lang="en-US" i="1">
                                <a:latin typeface="Cambria Math" panose="02040503050406030204" pitchFamily="18" charset="0"/>
                              </a:rPr>
                              <m:t>𝑖𝑛𝑐𝑜𝑟𝑟𝑒𝑐𝑡</m:t>
                            </m:r>
                            <m:r>
                              <a:rPr lang="en-US" i="1">
                                <a:latin typeface="Cambria Math" panose="02040503050406030204" pitchFamily="18" charset="0"/>
                              </a:rPr>
                              <m:t> </m:t>
                            </m:r>
                            <m:r>
                              <a:rPr lang="en-US" i="1">
                                <a:latin typeface="Cambria Math" panose="02040503050406030204" pitchFamily="18" charset="0"/>
                              </a:rPr>
                              <m:t>𝑒𝑥𝑎𝑚𝑝𝑙𝑒𝑠</m:t>
                            </m:r>
                          </m:e>
                        </m:nary>
                      </m:num>
                      <m:den>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𝑒𝑥𝑎𝑚𝑝𝑙𝑒𝑠</m:t>
                            </m:r>
                          </m:e>
                        </m:nary>
                      </m:den>
                    </m:f>
                  </m:oMath>
                </a14:m>
                <a:endParaRPr lang="en-US" dirty="0" smtClean="0"/>
              </a:p>
              <a:p>
                <a:pPr lvl="1"/>
                <a:r>
                  <a:rPr lang="en-US" dirty="0" smtClean="0"/>
                  <a:t>Classifier weight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sub>
                        </m:sSub>
                      </m:num>
                      <m:den>
                        <m:r>
                          <a:rPr lang="en-US" b="0" i="1" smtClean="0">
                            <a:latin typeface="Cambria Math" panose="02040503050406030204" pitchFamily="18" charset="0"/>
                          </a:rPr>
                          <m:t>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oMath>
                </a14:m>
                <a:endParaRPr lang="en-US" dirty="0" smtClean="0"/>
              </a:p>
              <a:p>
                <a:pPr lvl="1"/>
                <a:r>
                  <a:rPr lang="en-US" dirty="0" smtClean="0"/>
                  <a:t>Update weights of all examples as:</a:t>
                </a:r>
              </a:p>
              <a:p>
                <a:pPr lvl="2"/>
                <a:r>
                  <a:rPr lang="en-US" dirty="0" smtClean="0"/>
                  <a:t>Correctly classified examples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m:t>
                            </m:r>
                          </m:sub>
                        </m:sSub>
                      </m:sup>
                    </m:sSup>
                  </m:oMath>
                </a14:m>
                <a:endParaRPr lang="en-US" b="0" dirty="0" smtClean="0"/>
              </a:p>
              <a:p>
                <a:pPr lvl="2"/>
                <a:r>
                  <a:rPr lang="en-US" dirty="0" smtClean="0"/>
                  <a:t>Incorrectly classified examples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m:t>
                            </m:r>
                          </m:sub>
                        </m:sSub>
                      </m:sup>
                    </m:sSup>
                  </m:oMath>
                </a14:m>
                <a:endParaRPr lang="en-US" dirty="0" smtClean="0"/>
              </a:p>
              <a:p>
                <a:pPr lvl="2"/>
                <a:r>
                  <a:rPr lang="en-US" dirty="0" smtClean="0"/>
                  <a:t>Normalize the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smtClean="0"/>
                  <a:t> so that they sum to 1</a:t>
                </a:r>
              </a:p>
              <a:p>
                <a:r>
                  <a:rPr lang="en-US" dirty="0" smtClean="0"/>
                  <a:t>Prediction for test examples</a:t>
                </a:r>
              </a:p>
              <a:p>
                <a:pPr lvl="1"/>
                <a:r>
                  <a:rPr lang="en-US" dirty="0" smtClean="0"/>
                  <a:t>Try all classifiers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oMath>
                </a14:m>
                <a:r>
                  <a:rPr lang="en-US" b="0" dirty="0" smtClean="0"/>
                  <a:t> and choose the class that with highest sum of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b="0" dirty="0" smtClean="0"/>
                  <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6"/>
                <a:ext cx="9072563" cy="4174306"/>
              </a:xfrm>
              <a:blipFill rotWithShape="0">
                <a:blip r:embed="rId2"/>
                <a:stretch>
                  <a:fillRect l="-1926" t="-2295"/>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229</a:t>
            </a:fld>
            <a:endParaRPr lang="en-US" dirty="0">
              <a:solidFill>
                <a:srgbClr val="AAAAAA"/>
              </a:solidFill>
            </a:endParaRPr>
          </a:p>
        </p:txBody>
      </p:sp>
    </p:spTree>
    <p:extLst>
      <p:ext uri="{BB962C8B-B14F-4D97-AF65-F5344CB8AC3E}">
        <p14:creationId xmlns:p14="http://schemas.microsoft.com/office/powerpoint/2010/main" xmlns="" val="2356687284"/>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Data Cleaning</a:t>
            </a:r>
            <a:endParaRPr lang="en-US" sz="2800" b="0" strike="noStrike" spc="-1">
              <a:latin typeface="Arial"/>
            </a:endParaRPr>
          </a:p>
        </p:txBody>
      </p:sp>
      <p:sp>
        <p:nvSpPr>
          <p:cNvPr id="665"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66"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67" name="Picture 666"/>
          <p:cNvPicPr/>
          <p:nvPr/>
        </p:nvPicPr>
        <p:blipFill>
          <a:blip r:embed="rId2"/>
          <a:stretch/>
        </p:blipFill>
        <p:spPr>
          <a:xfrm>
            <a:off x="548640" y="1188720"/>
            <a:ext cx="9050040" cy="4112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44" name="TextBox 43"/>
              <p:cNvSpPr txBox="1"/>
              <p:nvPr/>
            </p:nvSpPr>
            <p:spPr>
              <a:xfrm>
                <a:off x="1219200" y="4413461"/>
                <a:ext cx="1340725" cy="646331"/>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r>
                        <a:rPr lang="en-US" b="0" i="1" smtClean="0">
                          <a:latin typeface="Cambria Math" panose="02040503050406030204" pitchFamily="18" charset="0"/>
                        </a:rPr>
                        <m:t>=0.3</m:t>
                      </m:r>
                    </m:oMath>
                  </m:oMathPara>
                </a14:m>
                <a:endParaRPr lang="en-US" b="0" i="1" dirty="0" smtClean="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oMath>
                </a14:m>
                <a:r>
                  <a:rPr lang="en-US" dirty="0" smtClean="0">
                    <a:latin typeface="Calibri" panose="020F0502020204030204" pitchFamily="34" charset="0"/>
                  </a:rPr>
                  <a:t>=.42</a:t>
                </a:r>
                <a:endParaRPr lang="en-US" dirty="0">
                  <a:latin typeface="Calibri" panose="020F0502020204030204" pitchFamily="34"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1344084" y="3649279"/>
                <a:ext cx="1478056" cy="534420"/>
              </a:xfrm>
              <a:prstGeom prst="rect">
                <a:avLst/>
              </a:prstGeom>
              <a:blipFill rotWithShape="0">
                <a:blip r:embed="rId2"/>
                <a:stretch>
                  <a:fillRect/>
                </a:stretch>
              </a:blipFill>
              <a:effectLst>
                <a:glow rad="101600">
                  <a:schemeClr val="accent1">
                    <a:satMod val="175000"/>
                    <a:alpha val="40000"/>
                  </a:schemeClr>
                </a:glow>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4" name="TextBox 73"/>
              <p:cNvSpPr txBox="1"/>
              <p:nvPr/>
            </p:nvSpPr>
            <p:spPr>
              <a:xfrm>
                <a:off x="3581400" y="4453165"/>
                <a:ext cx="1152268" cy="646331"/>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2</m:t>
                          </m:r>
                        </m:sub>
                      </m:sSub>
                      <m:r>
                        <a:rPr lang="en-US" b="0" i="1" smtClean="0">
                          <a:latin typeface="Cambria Math" panose="02040503050406030204" pitchFamily="18" charset="0"/>
                        </a:rPr>
                        <m:t>=.21</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𝛼</m:t>
                          </m:r>
                        </m:e>
                        <m:sub>
                          <m:r>
                            <a:rPr lang="en-US" b="0" i="1" dirty="0" smtClean="0">
                              <a:latin typeface="Cambria Math" panose="02040503050406030204" pitchFamily="18" charset="0"/>
                            </a:rPr>
                            <m:t>2</m:t>
                          </m:r>
                        </m:sub>
                      </m:sSub>
                      <m:r>
                        <a:rPr lang="en-US" i="1" dirty="0" smtClean="0">
                          <a:latin typeface="Cambria Math" panose="02040503050406030204" pitchFamily="18" charset="0"/>
                        </a:rPr>
                        <m:t>=.65</m:t>
                      </m:r>
                    </m:oMath>
                  </m:oMathPara>
                </a14:m>
                <a:endParaRPr lang="en-US" dirty="0" smtClean="0">
                  <a:latin typeface="Calibri" panose="020F0502020204030204" pitchFamily="34" charset="0"/>
                </a:endParaRPr>
              </a:p>
            </p:txBody>
          </p:sp>
        </mc:Choice>
        <mc:Fallback>
          <p:sp>
            <p:nvSpPr>
              <p:cNvPr id="74" name="TextBox 73"/>
              <p:cNvSpPr txBox="1">
                <a:spLocks noRot="1" noChangeAspect="1" noMove="1" noResize="1" noEditPoints="1" noAdjustHandles="1" noChangeArrowheads="1" noChangeShapeType="1" noTextEdit="1"/>
              </p:cNvSpPr>
              <p:nvPr/>
            </p:nvSpPr>
            <p:spPr>
              <a:xfrm>
                <a:off x="3948245" y="3682108"/>
                <a:ext cx="1270295" cy="534420"/>
              </a:xfrm>
              <a:prstGeom prst="rect">
                <a:avLst/>
              </a:prstGeom>
              <a:blipFill rotWithShape="0">
                <a:blip r:embed="rId3"/>
                <a:stretch>
                  <a:fillRect/>
                </a:stretch>
              </a:blipFill>
              <a:effectLst>
                <a:glow rad="101600">
                  <a:schemeClr val="accent1">
                    <a:satMod val="175000"/>
                    <a:alpha val="40000"/>
                  </a:schemeClr>
                </a:glow>
                <a:outerShdw blurRad="40000" dist="20000" dir="5400000" rotWithShape="0">
                  <a:srgbClr val="000000">
                    <a:alpha val="38000"/>
                  </a:srgbClr>
                </a:outerShdw>
              </a:effectLst>
            </p:spPr>
            <p:txBody>
              <a:bodyPr/>
              <a:lstStyle/>
              <a:p>
                <a:r>
                  <a:rPr lang="en-US">
                    <a:noFill/>
                  </a:rPr>
                  <a:t> </a:t>
                </a:r>
              </a:p>
            </p:txBody>
          </p:sp>
        </mc:Fallback>
      </mc:AlternateContent>
      <p:sp>
        <p:nvSpPr>
          <p:cNvPr id="32" name="Title 31"/>
          <p:cNvSpPr>
            <a:spLocks noGrp="1"/>
          </p:cNvSpPr>
          <p:nvPr>
            <p:ph type="title"/>
          </p:nvPr>
        </p:nvSpPr>
        <p:spPr>
          <a:xfrm>
            <a:off x="252015" y="92707"/>
            <a:ext cx="9083064" cy="793877"/>
          </a:xfrm>
        </p:spPr>
        <p:txBody>
          <a:bodyPr/>
          <a:lstStyle/>
          <a:p>
            <a:r>
              <a:rPr lang="en-US" dirty="0" smtClean="0"/>
              <a:t>Boosting Example</a:t>
            </a:r>
            <a:endParaRPr lang="en-US" dirty="0"/>
          </a:p>
        </p:txBody>
      </p:sp>
      <p:sp>
        <p:nvSpPr>
          <p:cNvPr id="30" name="Slide Number Placeholder 29"/>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230</a:t>
            </a:fld>
            <a:endParaRPr lang="en-US" dirty="0">
              <a:solidFill>
                <a:srgbClr val="AAAAAA"/>
              </a:solidFill>
            </a:endParaRPr>
          </a:p>
        </p:txBody>
      </p:sp>
      <p:pic>
        <p:nvPicPr>
          <p:cNvPr id="60" name="Picture 59"/>
          <p:cNvPicPr>
            <a:picLocks noChangeAspect="1"/>
          </p:cNvPicPr>
          <p:nvPr/>
        </p:nvPicPr>
        <p:blipFill>
          <a:blip r:embed="rId4"/>
          <a:stretch>
            <a:fillRect/>
          </a:stretch>
        </p:blipFill>
        <p:spPr>
          <a:xfrm>
            <a:off x="924058" y="1453061"/>
            <a:ext cx="7738980" cy="2079202"/>
          </a:xfrm>
          <a:prstGeom prst="rect">
            <a:avLst/>
          </a:prstGeom>
        </p:spPr>
      </p:pic>
      <mc:AlternateContent xmlns:mc="http://schemas.openxmlformats.org/markup-compatibility/2006">
        <mc:Choice xmlns:a14="http://schemas.microsoft.com/office/drawing/2010/main" xmlns="" Requires="a14">
          <p:sp>
            <p:nvSpPr>
              <p:cNvPr id="65" name="TextBox 64"/>
              <p:cNvSpPr txBox="1"/>
              <p:nvPr/>
            </p:nvSpPr>
            <p:spPr>
              <a:xfrm>
                <a:off x="5867400" y="4385971"/>
                <a:ext cx="1295400" cy="646331"/>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3</m:t>
                          </m:r>
                        </m:sub>
                      </m:sSub>
                      <m:r>
                        <a:rPr lang="en-US" b="0" i="1" smtClean="0">
                          <a:latin typeface="Cambria Math" panose="02040503050406030204" pitchFamily="18" charset="0"/>
                        </a:rPr>
                        <m:t>=0.14</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𝛼</m:t>
                          </m:r>
                        </m:e>
                        <m:sub>
                          <m:r>
                            <a:rPr lang="en-US" b="0" i="1" dirty="0" smtClean="0">
                              <a:latin typeface="Cambria Math" panose="02040503050406030204" pitchFamily="18" charset="0"/>
                            </a:rPr>
                            <m:t>3</m:t>
                          </m:r>
                        </m:sub>
                      </m:sSub>
                      <m:r>
                        <a:rPr lang="en-US" i="1" dirty="0" smtClean="0">
                          <a:latin typeface="Cambria Math" panose="02040503050406030204" pitchFamily="18" charset="0"/>
                        </a:rPr>
                        <m:t>=.9</m:t>
                      </m:r>
                      <m:r>
                        <a:rPr lang="en-US" b="0" i="1" dirty="0" smtClean="0">
                          <a:latin typeface="Cambria Math" panose="02040503050406030204" pitchFamily="18" charset="0"/>
                        </a:rPr>
                        <m:t>2</m:t>
                      </m:r>
                    </m:oMath>
                  </m:oMathPara>
                </a14:m>
                <a:endParaRPr lang="en-US" dirty="0">
                  <a:latin typeface="Calibri" panose="020F0502020204030204" pitchFamily="34" charset="0"/>
                </a:endParaRPr>
              </a:p>
            </p:txBody>
          </p:sp>
        </mc:Choice>
        <mc:Fallback>
          <p:sp>
            <p:nvSpPr>
              <p:cNvPr id="65" name="TextBox 64"/>
              <p:cNvSpPr txBox="1">
                <a:spLocks noRot="1" noChangeAspect="1" noMove="1" noResize="1" noEditPoints="1" noAdjustHandles="1" noChangeArrowheads="1" noChangeShapeType="1" noTextEdit="1"/>
              </p:cNvSpPr>
              <p:nvPr/>
            </p:nvSpPr>
            <p:spPr>
              <a:xfrm>
                <a:off x="6468401" y="3626549"/>
                <a:ext cx="1428089" cy="534420"/>
              </a:xfrm>
              <a:prstGeom prst="rect">
                <a:avLst/>
              </a:prstGeom>
              <a:blipFill rotWithShape="0">
                <a:blip r:embed="rId5"/>
                <a:stretch>
                  <a:fillRect/>
                </a:stretch>
              </a:blipFill>
              <a:effectLst>
                <a:glow rad="101600">
                  <a:schemeClr val="accent1">
                    <a:satMod val="175000"/>
                    <a:alpha val="40000"/>
                  </a:schemeClr>
                </a:glow>
                <a:outerShdw blurRad="40000" dist="20000" dir="5400000" rotWithShape="0">
                  <a:srgbClr val="000000">
                    <a:alpha val="3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xmlns="" val="385285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4" grpId="0" animBg="1"/>
      <p:bldP spid="6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23327" y="1071104"/>
            <a:ext cx="7633973" cy="1378259"/>
            <a:chOff x="1109663" y="1295400"/>
            <a:chExt cx="6924675" cy="1666875"/>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09663" y="1295400"/>
              <a:ext cx="692467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09663" y="2133600"/>
              <a:ext cx="692467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3" name="Group 2"/>
          <p:cNvGrpSpPr/>
          <p:nvPr/>
        </p:nvGrpSpPr>
        <p:grpSpPr>
          <a:xfrm>
            <a:off x="1270579" y="2500555"/>
            <a:ext cx="7633973" cy="2035885"/>
            <a:chOff x="1152525" y="3014663"/>
            <a:chExt cx="6924675" cy="2462212"/>
          </a:xfrm>
        </p:grpSpPr>
        <p:pic>
          <p:nvPicPr>
            <p:cNvPr id="6246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52525" y="3014663"/>
              <a:ext cx="692467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2525" y="3810000"/>
              <a:ext cx="692467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2525" y="4648200"/>
              <a:ext cx="692467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4" name="TextBox 3"/>
          <p:cNvSpPr txBox="1"/>
          <p:nvPr/>
        </p:nvSpPr>
        <p:spPr>
          <a:xfrm>
            <a:off x="6300391" y="2836404"/>
            <a:ext cx="26041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latin typeface="Calibri" panose="020F0502020204030204" pitchFamily="34" charset="0"/>
              </a:rPr>
              <a:t>Final Classifier</a:t>
            </a:r>
          </a:p>
        </p:txBody>
      </p:sp>
      <p:sp>
        <p:nvSpPr>
          <p:cNvPr id="6" name="Title 5"/>
          <p:cNvSpPr>
            <a:spLocks noGrp="1"/>
          </p:cNvSpPr>
          <p:nvPr>
            <p:ph type="title"/>
          </p:nvPr>
        </p:nvSpPr>
        <p:spPr/>
        <p:txBody>
          <a:bodyPr/>
          <a:lstStyle/>
          <a:p>
            <a:r>
              <a:rPr lang="en-US" dirty="0" smtClean="0"/>
              <a:t>Final Classifier Model</a:t>
            </a:r>
            <a:endParaRPr lang="en-US" dirty="0"/>
          </a:p>
        </p:txBody>
      </p:sp>
      <p:sp>
        <p:nvSpPr>
          <p:cNvPr id="7" name="Content Placeholder 6"/>
          <p:cNvSpPr>
            <a:spLocks noGrp="1"/>
          </p:cNvSpPr>
          <p:nvPr>
            <p:ph sz="half" idx="1"/>
          </p:nvPr>
        </p:nvSpPr>
        <p:spPr/>
        <p:txBody>
          <a:bodyPr/>
          <a:lstStyle/>
          <a:p>
            <a:endParaRPr lang="en-US"/>
          </a:p>
        </p:txBody>
      </p:sp>
      <p:sp>
        <p:nvSpPr>
          <p:cNvPr id="5" name="Slide Number Placeholder 4"/>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231</a:t>
            </a:fld>
            <a:endParaRPr lang="en-US" dirty="0">
              <a:solidFill>
                <a:srgbClr val="AAAAAA"/>
              </a:solidFill>
            </a:endParaRPr>
          </a:p>
        </p:txBody>
      </p:sp>
    </p:spTree>
    <p:extLst>
      <p:ext uri="{BB962C8B-B14F-4D97-AF65-F5344CB8AC3E}">
        <p14:creationId xmlns:p14="http://schemas.microsoft.com/office/powerpoint/2010/main" xmlns="" val="1218058475"/>
      </p:ext>
    </p:extLst>
  </p:cSld>
  <p:clrMapOvr>
    <a:masterClrMapping/>
  </p:clrMapOvr>
  <p:transition spd="med">
    <p:wipe dir="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4109" y="63007"/>
            <a:ext cx="680442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3200" dirty="0">
                <a:latin typeface="Calibri" panose="020F0502020204030204" pitchFamily="34" charset="0"/>
              </a:rPr>
              <a:t>AdaBoost (Freund and Schpaire)</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04161" y="819079"/>
            <a:ext cx="2205137" cy="567055"/>
          </a:xfrm>
          <a:prstGeom prst="rect">
            <a:avLst/>
          </a:prstGeom>
          <a:ln/>
        </p:spPr>
        <p:style>
          <a:lnRef idx="1">
            <a:schemeClr val="accent1"/>
          </a:lnRef>
          <a:fillRef idx="2">
            <a:schemeClr val="accent1"/>
          </a:fillRef>
          <a:effectRef idx="1">
            <a:schemeClr val="accent1"/>
          </a:effectRef>
          <a:fontRef idx="minor">
            <a:schemeClr val="dk1"/>
          </a:fontRef>
        </p:style>
      </p:pic>
      <p:sp>
        <p:nvSpPr>
          <p:cNvPr id="6" name="TextBox 5"/>
          <p:cNvSpPr txBox="1"/>
          <p:nvPr/>
        </p:nvSpPr>
        <p:spPr>
          <a:xfrm>
            <a:off x="336021" y="828727"/>
            <a:ext cx="1764109"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latin typeface="Calibri" panose="020F0502020204030204" pitchFamily="34" charset="0"/>
              </a:rPr>
              <a:t>Initialization </a:t>
            </a:r>
            <a:endParaRPr lang="en-US" dirty="0">
              <a:latin typeface="Calibri" panose="020F0502020204030204" pitchFamily="34" charset="0"/>
            </a:endParaRPr>
          </a:p>
        </p:txBody>
      </p:sp>
      <p:sp>
        <p:nvSpPr>
          <p:cNvPr id="8" name="TextBox 7"/>
          <p:cNvSpPr txBox="1"/>
          <p:nvPr/>
        </p:nvSpPr>
        <p:spPr>
          <a:xfrm>
            <a:off x="336021" y="1521794"/>
            <a:ext cx="126007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latin typeface="Calibri" panose="020F0502020204030204" pitchFamily="34" charset="0"/>
              </a:rPr>
              <a:t>Iteration </a:t>
            </a:r>
            <a:endParaRPr lang="en-US" dirty="0">
              <a:latin typeface="Calibri" panose="020F0502020204030204" pitchFamily="34" charset="0"/>
            </a:endParaRPr>
          </a:p>
        </p:txBody>
      </p:sp>
      <p:sp>
        <p:nvSpPr>
          <p:cNvPr id="7" name="TextBox 6"/>
          <p:cNvSpPr txBox="1"/>
          <p:nvPr/>
        </p:nvSpPr>
        <p:spPr>
          <a:xfrm>
            <a:off x="2604161" y="1575153"/>
            <a:ext cx="220513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latin typeface="Calibri" panose="020F0502020204030204" pitchFamily="34" charset="0"/>
              </a:rPr>
              <a:t>Learn Model h</a:t>
            </a:r>
            <a:r>
              <a:rPr lang="en-US" baseline="-25000" dirty="0" smtClean="0">
                <a:latin typeface="Calibri" panose="020F0502020204030204" pitchFamily="34" charset="0"/>
              </a:rPr>
              <a:t>t</a:t>
            </a:r>
            <a:endParaRPr lang="en-US" dirty="0">
              <a:latin typeface="Calibri" panose="020F0502020204030204" pitchFamily="34" charset="0"/>
            </a:endParaRPr>
          </a:p>
        </p:txBody>
      </p:sp>
      <p:grpSp>
        <p:nvGrpSpPr>
          <p:cNvPr id="4" name="Group 8"/>
          <p:cNvGrpSpPr/>
          <p:nvPr/>
        </p:nvGrpSpPr>
        <p:grpSpPr>
          <a:xfrm>
            <a:off x="2163134" y="1984692"/>
            <a:ext cx="5985371" cy="1480644"/>
            <a:chOff x="1857375" y="2995613"/>
            <a:chExt cx="5429250" cy="1790700"/>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7375" y="2995613"/>
              <a:ext cx="5429250" cy="866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57375" y="3862388"/>
              <a:ext cx="5429250"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5" name="Group 9"/>
          <p:cNvGrpSpPr/>
          <p:nvPr/>
        </p:nvGrpSpPr>
        <p:grpSpPr>
          <a:xfrm>
            <a:off x="3843238" y="3457461"/>
            <a:ext cx="5985371" cy="1078980"/>
            <a:chOff x="3105150" y="4181475"/>
            <a:chExt cx="5429250" cy="1304925"/>
          </a:xfrm>
        </p:grpSpPr>
        <p:pic>
          <p:nvPicPr>
            <p:cNvPr id="63496" name="Picture 8"/>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05150" y="4181475"/>
              <a:ext cx="5429250"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497" name="Picture 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105150" y="5105400"/>
              <a:ext cx="542925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63498" name="Picture 10"/>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184136" y="4465558"/>
            <a:ext cx="4263264" cy="574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p:cNvSpPr txBox="1"/>
          <p:nvPr/>
        </p:nvSpPr>
        <p:spPr>
          <a:xfrm>
            <a:off x="336021" y="4483082"/>
            <a:ext cx="1764109"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latin typeface="Calibri" panose="020F0502020204030204" pitchFamily="34" charset="0"/>
              </a:rPr>
              <a:t>Final Output</a:t>
            </a:r>
            <a:endParaRPr lang="en-US" dirty="0">
              <a:latin typeface="Calibri" panose="020F0502020204030204" pitchFamily="34" charset="0"/>
            </a:endParaRPr>
          </a:p>
        </p:txBody>
      </p:sp>
      <p:sp>
        <p:nvSpPr>
          <p:cNvPr id="26" name="TextBox 25"/>
          <p:cNvSpPr txBox="1"/>
          <p:nvPr/>
        </p:nvSpPr>
        <p:spPr>
          <a:xfrm>
            <a:off x="5040312" y="1449141"/>
            <a:ext cx="4137257"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latin typeface="Calibri" panose="020F0502020204030204" pitchFamily="34" charset="0"/>
              </a:rPr>
              <a:t>Where error of h</a:t>
            </a:r>
            <a:r>
              <a:rPr lang="en-US" baseline="-25000" dirty="0" smtClean="0">
                <a:latin typeface="Calibri" panose="020F0502020204030204" pitchFamily="34" charset="0"/>
              </a:rPr>
              <a:t>t </a:t>
            </a:r>
            <a:r>
              <a:rPr lang="en-US" dirty="0" smtClean="0">
                <a:latin typeface="Calibri" panose="020F0502020204030204" pitchFamily="34" charset="0"/>
              </a:rPr>
              <a:t>sum of weights of misclassified instances</a:t>
            </a:r>
            <a:endParaRPr lang="en-US" dirty="0">
              <a:latin typeface="Calibri" panose="020F0502020204030204" pitchFamily="34" charset="0"/>
            </a:endParaRPr>
          </a:p>
        </p:txBody>
      </p:sp>
      <p:sp>
        <p:nvSpPr>
          <p:cNvPr id="2" name="Slide Number Placeholder 1"/>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232</a:t>
            </a:fld>
            <a:endParaRPr lang="en-US" dirty="0">
              <a:solidFill>
                <a:srgbClr val="AAAAAA"/>
              </a:solidFill>
            </a:endParaRPr>
          </a:p>
        </p:txBody>
      </p:sp>
    </p:spTree>
    <p:extLst>
      <p:ext uri="{BB962C8B-B14F-4D97-AF65-F5344CB8AC3E}">
        <p14:creationId xmlns:p14="http://schemas.microsoft.com/office/powerpoint/2010/main" xmlns="" val="69902565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circle(in)">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3498"/>
                                        </p:tgtEl>
                                        <p:attrNameLst>
                                          <p:attrName>style.visibility</p:attrName>
                                        </p:attrNameLst>
                                      </p:cBhvr>
                                      <p:to>
                                        <p:strVal val="visible"/>
                                      </p:to>
                                    </p:set>
                                    <p:anim calcmode="lin" valueType="num">
                                      <p:cBhvr additive="base">
                                        <p:cTn id="50" dur="500" fill="hold"/>
                                        <p:tgtEl>
                                          <p:spTgt spid="63498"/>
                                        </p:tgtEl>
                                        <p:attrNameLst>
                                          <p:attrName>ppt_x</p:attrName>
                                        </p:attrNameLst>
                                      </p:cBhvr>
                                      <p:tavLst>
                                        <p:tav tm="0">
                                          <p:val>
                                            <p:strVal val="#ppt_x"/>
                                          </p:val>
                                        </p:tav>
                                        <p:tav tm="100000">
                                          <p:val>
                                            <p:strVal val="#ppt_x"/>
                                          </p:val>
                                        </p:tav>
                                      </p:tavLst>
                                    </p:anim>
                                    <p:anim calcmode="lin" valueType="num">
                                      <p:cBhvr additive="base">
                                        <p:cTn id="51" dur="500" fill="hold"/>
                                        <p:tgtEl>
                                          <p:spTgt spid="63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7" grpId="0" animBg="1"/>
      <p:bldP spid="20" grpId="0" animBg="1"/>
      <p:bldP spid="2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4240" y="63006"/>
            <a:ext cx="2352146"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latin typeface="Calibri" panose="020F0502020204030204" pitchFamily="34" charset="0"/>
              </a:rPr>
              <a:t>Training </a:t>
            </a:r>
            <a:r>
              <a:rPr lang="en-US" sz="2400" dirty="0" smtClean="0">
                <a:latin typeface="Calibri" panose="020F0502020204030204" pitchFamily="34" charset="0"/>
              </a:rPr>
              <a:t>Error</a:t>
            </a:r>
            <a:endParaRPr lang="en-US" sz="2400" dirty="0">
              <a:latin typeface="Calibri" panose="020F0502020204030204" pitchFamily="34" charset="0"/>
            </a:endParaRP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19181" y="708819"/>
            <a:ext cx="2289142" cy="2992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516"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08681" y="1134110"/>
            <a:ext cx="4263264" cy="48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517" name="Picture 5"/>
          <p:cNvPicPr>
            <a:picLocks noChangeAspect="1" noChangeArrowheads="1"/>
          </p:cNvPicPr>
          <p:nvPr/>
        </p:nvPicPr>
        <p:blipFill>
          <a:blip r:embed="rId4">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a:fillRect/>
          </a:stretch>
        </p:blipFill>
        <p:spPr bwMode="auto">
          <a:xfrm>
            <a:off x="2630414" y="1890184"/>
            <a:ext cx="4819799" cy="756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518"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276205" y="4044352"/>
            <a:ext cx="2016124" cy="49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924057" y="3087300"/>
            <a:ext cx="6247887" cy="646331"/>
          </a:xfrm>
          <a:prstGeom prst="rect">
            <a:avLst/>
          </a:prstGeom>
          <a:noFill/>
        </p:spPr>
        <p:txBody>
          <a:bodyPr wrap="square" rtlCol="0">
            <a:spAutoFit/>
          </a:bodyPr>
          <a:lstStyle/>
          <a:p>
            <a:r>
              <a:rPr lang="en-US" dirty="0" smtClean="0">
                <a:latin typeface="Calibri" panose="020F0502020204030204" pitchFamily="34" charset="0"/>
              </a:rPr>
              <a:t>Interestingly there is proven bound on improvement after each iteration-</a:t>
            </a:r>
            <a:endParaRPr lang="en-US" dirty="0">
              <a:latin typeface="Calibri" panose="020F0502020204030204" pitchFamily="34" charset="0"/>
            </a:endParaRPr>
          </a:p>
        </p:txBody>
      </p:sp>
      <p:sp>
        <p:nvSpPr>
          <p:cNvPr id="5" name="Slide Number Placeholder 4"/>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233</a:t>
            </a:fld>
            <a:endParaRPr lang="en-US" dirty="0">
              <a:solidFill>
                <a:srgbClr val="AAAAAA"/>
              </a:solidFill>
            </a:endParaRPr>
          </a:p>
        </p:txBody>
      </p:sp>
    </p:spTree>
    <p:extLst>
      <p:ext uri="{BB962C8B-B14F-4D97-AF65-F5344CB8AC3E}">
        <p14:creationId xmlns:p14="http://schemas.microsoft.com/office/powerpoint/2010/main" xmlns="" val="159346878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4240" y="63006"/>
            <a:ext cx="168010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latin typeface="Calibri" panose="020F0502020204030204" pitchFamily="34" charset="0"/>
              </a:rPr>
              <a:t>Test Error</a:t>
            </a:r>
            <a:endParaRPr lang="en-US" sz="2400" dirty="0">
              <a:latin typeface="Calibri" panose="020F0502020204030204" pitchFamily="34" charset="0"/>
            </a:endParaRPr>
          </a:p>
        </p:txBody>
      </p:sp>
      <p:sp>
        <p:nvSpPr>
          <p:cNvPr id="3" name="TextBox 2"/>
          <p:cNvSpPr txBox="1"/>
          <p:nvPr/>
        </p:nvSpPr>
        <p:spPr>
          <a:xfrm>
            <a:off x="672041" y="882085"/>
            <a:ext cx="226814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latin typeface="Calibri" panose="020F0502020204030204" pitchFamily="34" charset="0"/>
              </a:rPr>
              <a:t>What is expected</a:t>
            </a:r>
            <a:endParaRPr lang="en-US" dirty="0">
              <a:latin typeface="Calibri" panose="020F0502020204030204" pitchFamily="34" charset="0"/>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92198" y="630061"/>
            <a:ext cx="4973108" cy="2331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089" y="3150306"/>
            <a:ext cx="6709916" cy="13782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234</a:t>
            </a:fld>
            <a:endParaRPr lang="en-US" dirty="0">
              <a:solidFill>
                <a:srgbClr val="AAAAAA"/>
              </a:solidFill>
            </a:endParaRPr>
          </a:p>
        </p:txBody>
      </p:sp>
    </p:spTree>
    <p:extLst>
      <p:ext uri="{BB962C8B-B14F-4D97-AF65-F5344CB8AC3E}">
        <p14:creationId xmlns:p14="http://schemas.microsoft.com/office/powerpoint/2010/main" xmlns="" val="158743118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562"/>
                                        </p:tgtEl>
                                        <p:attrNameLst>
                                          <p:attrName>style.visibility</p:attrName>
                                        </p:attrNameLst>
                                      </p:cBhvr>
                                      <p:to>
                                        <p:strVal val="visible"/>
                                      </p:to>
                                    </p:set>
                                    <p:animEffect transition="in" filter="fade">
                                      <p:cBhvr>
                                        <p:cTn id="15" dur="500"/>
                                        <p:tgtEl>
                                          <p:spTgt spid="6656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6563"/>
                                        </p:tgtEl>
                                        <p:attrNameLst>
                                          <p:attrName>style.visibility</p:attrName>
                                        </p:attrNameLst>
                                      </p:cBhvr>
                                      <p:to>
                                        <p:strVal val="visible"/>
                                      </p:to>
                                    </p:set>
                                    <p:animEffect transition="in" filter="fade">
                                      <p:cBhvr>
                                        <p:cTn id="20" dur="1000"/>
                                        <p:tgtEl>
                                          <p:spTgt spid="66563"/>
                                        </p:tgtEl>
                                      </p:cBhvr>
                                    </p:animEffect>
                                    <p:anim calcmode="lin" valueType="num">
                                      <p:cBhvr>
                                        <p:cTn id="21" dur="1000" fill="hold"/>
                                        <p:tgtEl>
                                          <p:spTgt spid="66563"/>
                                        </p:tgtEl>
                                        <p:attrNameLst>
                                          <p:attrName>ppt_x</p:attrName>
                                        </p:attrNameLst>
                                      </p:cBhvr>
                                      <p:tavLst>
                                        <p:tav tm="0">
                                          <p:val>
                                            <p:strVal val="#ppt_x"/>
                                          </p:val>
                                        </p:tav>
                                        <p:tav tm="100000">
                                          <p:val>
                                            <p:strVal val="#ppt_x"/>
                                          </p:val>
                                        </p:tav>
                                      </p:tavLst>
                                    </p:anim>
                                    <p:anim calcmode="lin" valueType="num">
                                      <p:cBhvr>
                                        <p:cTn id="22" dur="1000" fill="hold"/>
                                        <p:tgtEl>
                                          <p:spTgt spid="665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p:nvPr/>
        </p:nvGrpSpPr>
        <p:grpSpPr>
          <a:xfrm>
            <a:off x="1092068" y="441043"/>
            <a:ext cx="7896490" cy="1874432"/>
            <a:chOff x="990600" y="533400"/>
            <a:chExt cx="7162800" cy="2266950"/>
          </a:xfrm>
        </p:grpSpPr>
        <p:grpSp>
          <p:nvGrpSpPr>
            <p:cNvPr id="4" name="Group 2"/>
            <p:cNvGrpSpPr/>
            <p:nvPr/>
          </p:nvGrpSpPr>
          <p:grpSpPr>
            <a:xfrm>
              <a:off x="990600" y="533400"/>
              <a:ext cx="7162800" cy="1990725"/>
              <a:chOff x="990600" y="533400"/>
              <a:chExt cx="7162800" cy="1990725"/>
            </a:xfrm>
          </p:grpSpPr>
          <p:pic>
            <p:nvPicPr>
              <p:cNvPr id="65541"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533400"/>
                <a:ext cx="7162800"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1524000"/>
                <a:ext cx="7162800"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65543"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490913" y="2514600"/>
              <a:ext cx="2162175"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5" name="Group 3"/>
          <p:cNvGrpSpPr/>
          <p:nvPr/>
        </p:nvGrpSpPr>
        <p:grpSpPr>
          <a:xfrm>
            <a:off x="756047" y="2622630"/>
            <a:ext cx="7896490" cy="2209151"/>
            <a:chOff x="685800" y="3171825"/>
            <a:chExt cx="7162800" cy="2671762"/>
          </a:xfrm>
        </p:grpSpPr>
        <p:pic>
          <p:nvPicPr>
            <p:cNvPr id="65544" name="Picture 8"/>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85800" y="3171825"/>
              <a:ext cx="5505450"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6" name="Group 10"/>
            <p:cNvGrpSpPr/>
            <p:nvPr/>
          </p:nvGrpSpPr>
          <p:grpSpPr>
            <a:xfrm>
              <a:off x="685800" y="3810000"/>
              <a:ext cx="7162800" cy="2033587"/>
              <a:chOff x="990600" y="2928938"/>
              <a:chExt cx="7162800" cy="2033587"/>
            </a:xfrm>
          </p:grpSpPr>
          <p:pic>
            <p:nvPicPr>
              <p:cNvPr id="1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90600" y="2928938"/>
                <a:ext cx="7162800"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990600" y="3962400"/>
                <a:ext cx="7162800"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2" name="Slide Number Placeholder 1"/>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235</a:t>
            </a:fld>
            <a:endParaRPr lang="en-US" dirty="0">
              <a:solidFill>
                <a:srgbClr val="AAAAAA"/>
              </a:solidFill>
            </a:endParaRPr>
          </a:p>
        </p:txBody>
      </p:sp>
    </p:spTree>
    <p:extLst>
      <p:ext uri="{BB962C8B-B14F-4D97-AF65-F5344CB8AC3E}">
        <p14:creationId xmlns:p14="http://schemas.microsoft.com/office/powerpoint/2010/main" xmlns="" val="213213474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236</a:t>
            </a:fld>
            <a:endParaRPr lang="en-US" dirty="0">
              <a:solidFill>
                <a:srgbClr val="AAAAAA"/>
              </a:solidFill>
            </a:endParaRPr>
          </a:p>
        </p:txBody>
      </p:sp>
    </p:spTree>
    <p:extLst>
      <p:ext uri="{BB962C8B-B14F-4D97-AF65-F5344CB8AC3E}">
        <p14:creationId xmlns:p14="http://schemas.microsoft.com/office/powerpoint/2010/main" xmlns="" val="2843974208"/>
      </p:ext>
    </p:extLst>
  </p:cSld>
  <p:clrMapOvr>
    <a:masterClrMapping/>
  </p:clrMapOvr>
  <p:transition spd="med">
    <p:wipe dir="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400" dirty="0" smtClean="0"/>
              <a:t>Random Forest</a:t>
            </a:r>
            <a:endParaRPr lang="en-US" sz="4400" dirty="0"/>
          </a:p>
        </p:txBody>
      </p:sp>
      <p:sp>
        <p:nvSpPr>
          <p:cNvPr id="6" name="Subtitle 5"/>
          <p:cNvSpPr>
            <a:spLocks noGrp="1"/>
          </p:cNvSpPr>
          <p:nvPr>
            <p:ph type="subTitle" idx="4294967295"/>
          </p:nvPr>
        </p:nvSpPr>
        <p:spPr>
          <a:xfrm>
            <a:off x="493530" y="3444161"/>
            <a:ext cx="6562907" cy="661565"/>
          </a:xfrm>
          <a:prstGeom prst="rect">
            <a:avLst/>
          </a:prstGeom>
        </p:spPr>
        <p:txBody>
          <a:bodyPr/>
          <a:lstStyle/>
          <a:p>
            <a:endParaRPr lang="en-US"/>
          </a:p>
        </p:txBody>
      </p:sp>
      <p:sp>
        <p:nvSpPr>
          <p:cNvPr id="4" name="Slide Number Placeholder 3"/>
          <p:cNvSpPr>
            <a:spLocks noGrp="1"/>
          </p:cNvSpPr>
          <p:nvPr>
            <p:ph type="sldNum" sz="quarter" idx="4294967295"/>
          </p:nvPr>
        </p:nvSpPr>
        <p:spPr>
          <a:xfrm>
            <a:off x="0" y="5325330"/>
            <a:ext cx="287018" cy="126012"/>
          </a:xfrm>
          <a:prstGeom prst="rect">
            <a:avLst/>
          </a:prstGeom>
        </p:spPr>
        <p:txBody>
          <a:bodyPr/>
          <a:lstStyle/>
          <a:p>
            <a:pPr fontAlgn="base">
              <a:spcBef>
                <a:spcPct val="0"/>
              </a:spcBef>
              <a:spcAft>
                <a:spcPct val="0"/>
              </a:spcAft>
            </a:pPr>
            <a:fld id="{DBD5246C-868F-410A-AE52-FE248EDADC46}" type="slidenum">
              <a:rPr lang="en-US" smtClean="0">
                <a:solidFill>
                  <a:srgbClr val="AAAAAA"/>
                </a:solidFill>
                <a:latin typeface="Calibri" panose="020F0502020204030204" pitchFamily="34" charset="0"/>
              </a:rPr>
              <a:pPr fontAlgn="base">
                <a:spcBef>
                  <a:spcPct val="0"/>
                </a:spcBef>
                <a:spcAft>
                  <a:spcPct val="0"/>
                </a:spcAft>
              </a:pPr>
              <a:t>237</a:t>
            </a:fld>
            <a:endParaRPr lang="en-US" dirty="0">
              <a:solidFill>
                <a:srgbClr val="AAAAAA"/>
              </a:solidFill>
              <a:latin typeface="Calibri" panose="020F0502020204030204" pitchFamily="34" charset="0"/>
            </a:endParaRPr>
          </a:p>
        </p:txBody>
      </p:sp>
    </p:spTree>
    <p:extLst>
      <p:ext uri="{BB962C8B-B14F-4D97-AF65-F5344CB8AC3E}">
        <p14:creationId xmlns:p14="http://schemas.microsoft.com/office/powerpoint/2010/main" xmlns="" val="2201465237"/>
      </p:ext>
    </p:extLst>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Random Forests</a:t>
            </a:r>
            <a:endParaRPr lang="en-US" dirty="0"/>
          </a:p>
        </p:txBody>
      </p:sp>
      <p:sp>
        <p:nvSpPr>
          <p:cNvPr id="3" name="Content Placeholder 2"/>
          <p:cNvSpPr>
            <a:spLocks noGrp="1"/>
          </p:cNvSpPr>
          <p:nvPr>
            <p:ph sz="half" idx="1"/>
          </p:nvPr>
        </p:nvSpPr>
        <p:spPr>
          <a:xfrm>
            <a:off x="493530" y="1083705"/>
            <a:ext cx="9072563" cy="2524498"/>
          </a:xfrm>
        </p:spPr>
        <p:txBody>
          <a:bodyPr>
            <a:normAutofit fontScale="92500" lnSpcReduction="20000"/>
          </a:bodyPr>
          <a:lstStyle/>
          <a:p>
            <a:r>
              <a:rPr lang="en-US" dirty="0" smtClean="0"/>
              <a:t>Random Forests – AN ensemble method consisting of bagging of decision trees with randomized selection of attributes at each split</a:t>
            </a:r>
          </a:p>
          <a:p>
            <a:r>
              <a:rPr lang="en-US" dirty="0" smtClean="0"/>
              <a:t>First randomization is bagging  with a combination of learners based on bootstrapped samples </a:t>
            </a:r>
          </a:p>
          <a:p>
            <a:r>
              <a:rPr lang="en-US" dirty="0" smtClean="0"/>
              <a:t>Second randomization to choose random subset of features for each split.</a:t>
            </a:r>
          </a:p>
          <a:p>
            <a:r>
              <a:rPr lang="en-US" dirty="0" smtClean="0"/>
              <a:t>Final prediction is based on mean prediction (for regression problems) or class with maximum votes (for classification problems)</a:t>
            </a:r>
            <a:endParaRPr lang="en-US" dirty="0"/>
          </a:p>
        </p:txBody>
      </p:sp>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238</a:t>
            </a:fld>
            <a:endParaRPr lang="en-US" dirty="0">
              <a:solidFill>
                <a:srgbClr val="AAAAAA"/>
              </a:solidFill>
            </a:endParaRPr>
          </a:p>
        </p:txBody>
      </p:sp>
    </p:spTree>
    <p:extLst>
      <p:ext uri="{BB962C8B-B14F-4D97-AF65-F5344CB8AC3E}">
        <p14:creationId xmlns:p14="http://schemas.microsoft.com/office/powerpoint/2010/main" xmlns="" val="3040102921"/>
      </p:ext>
    </p:extLst>
  </p:cSld>
  <p:clrMapOvr>
    <a:masterClrMapping/>
  </p:clrMapOvr>
  <p:transition spd="med">
    <p:wipe dir="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Random Forests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239</a:t>
            </a:fld>
            <a:endParaRPr lang="en-US" dirty="0">
              <a:solidFill>
                <a:srgbClr val="AAAAAA"/>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8256" y="819079"/>
            <a:ext cx="9093564" cy="3213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5"/>
          <p:cNvSpPr/>
          <p:nvPr/>
        </p:nvSpPr>
        <p:spPr>
          <a:xfrm>
            <a:off x="469530" y="4144442"/>
            <a:ext cx="8267012" cy="1200329"/>
          </a:xfrm>
          <a:prstGeom prst="rect">
            <a:avLst/>
          </a:prstGeom>
        </p:spPr>
        <p:txBody>
          <a:bodyPr wrap="square">
            <a:spAutoFit/>
          </a:bodyPr>
          <a:lstStyle/>
          <a:p>
            <a:pPr marL="285750" indent="-285750">
              <a:buFont typeface="Arial" panose="020B0604020202020204" pitchFamily="34" charset="0"/>
              <a:buChar char="•"/>
            </a:pPr>
            <a:r>
              <a:rPr lang="en-US" sz="2400" dirty="0" smtClean="0">
                <a:latin typeface="Calibri" panose="020F0502020204030204" pitchFamily="34" charset="0"/>
              </a:rPr>
              <a:t>First randomization  - Bootstrap samples</a:t>
            </a:r>
            <a:endParaRPr lang="en-US" sz="2400" dirty="0">
              <a:latin typeface="Calibri" panose="020F0502020204030204" pitchFamily="34" charset="0"/>
            </a:endParaRPr>
          </a:p>
          <a:p>
            <a:pPr marL="285750" indent="-285750">
              <a:buFont typeface="Arial" panose="020B0604020202020204" pitchFamily="34" charset="0"/>
              <a:buChar char="•"/>
            </a:pPr>
            <a:r>
              <a:rPr lang="en-US" sz="2400" dirty="0" smtClean="0">
                <a:latin typeface="Calibri" panose="020F0502020204030204" pitchFamily="34" charset="0"/>
              </a:rPr>
              <a:t>Second randomization: Random selection of K&lt;=p split variables</a:t>
            </a:r>
          </a:p>
        </p:txBody>
      </p:sp>
    </p:spTree>
    <p:extLst>
      <p:ext uri="{BB962C8B-B14F-4D97-AF65-F5344CB8AC3E}">
        <p14:creationId xmlns:p14="http://schemas.microsoft.com/office/powerpoint/2010/main" xmlns="" val="1022367576"/>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Variable Customization </a:t>
            </a:r>
            <a:endParaRPr lang="en-US" sz="2800" b="0" strike="noStrike" spc="-1">
              <a:latin typeface="Arial"/>
            </a:endParaRPr>
          </a:p>
        </p:txBody>
      </p:sp>
      <p:sp>
        <p:nvSpPr>
          <p:cNvPr id="669" name="Line 2"/>
          <p:cNvSpPr/>
          <p:nvPr/>
        </p:nvSpPr>
        <p:spPr>
          <a:xfrm>
            <a:off x="504000" y="109728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70" name="Line 3"/>
          <p:cNvSpPr/>
          <p:nvPr/>
        </p:nvSpPr>
        <p:spPr>
          <a:xfrm flipH="1">
            <a:off x="0" y="109728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671" name="Picture 670"/>
          <p:cNvPicPr/>
          <p:nvPr/>
        </p:nvPicPr>
        <p:blipFill>
          <a:blip r:embed="rId2"/>
          <a:stretch/>
        </p:blipFill>
        <p:spPr>
          <a:xfrm>
            <a:off x="548640" y="1170000"/>
            <a:ext cx="9050040" cy="4039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Random Forests – Bootstrap Samples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240</a:t>
            </a:fld>
            <a:endParaRPr lang="en-US" dirty="0">
              <a:solidFill>
                <a:srgbClr val="AAAAAA"/>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2215" y="819080"/>
            <a:ext cx="8950374" cy="40323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85521409"/>
      </p:ext>
    </p:extLst>
  </p:cSld>
  <p:clrMapOvr>
    <a:masterClrMapping/>
  </p:clrMapOvr>
  <p:transition spd="med">
    <p:wipe dir="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315031"/>
            <a:ext cx="9083064" cy="793877"/>
          </a:xfrm>
        </p:spPr>
        <p:txBody>
          <a:bodyPr/>
          <a:lstStyle/>
          <a:p>
            <a:r>
              <a:rPr lang="en-US" dirty="0">
                <a:latin typeface="Calibri" pitchFamily="34" charset="0"/>
              </a:rPr>
              <a:t>Random Forests – </a:t>
            </a:r>
            <a:r>
              <a:rPr lang="en-US" dirty="0" smtClean="0">
                <a:latin typeface="Calibri" pitchFamily="34" charset="0"/>
              </a:rPr>
              <a:t>Bagging</a:t>
            </a:r>
            <a:r>
              <a:rPr lang="en-US" dirty="0">
                <a:latin typeface="Calibri" pitchFamily="34" charset="0"/>
              </a:rPr>
              <a:t/>
            </a:r>
            <a:br>
              <a:rPr lang="en-US" dirty="0">
                <a:latin typeface="Calibri" pitchFamily="34" charset="0"/>
              </a:rPr>
            </a:b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241</a:t>
            </a:fld>
            <a:endParaRPr lang="en-US" dirty="0">
              <a:solidFill>
                <a:srgbClr val="AAAAAA"/>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2016" y="882086"/>
            <a:ext cx="8142505" cy="2898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454114" y="3927520"/>
            <a:ext cx="9182898" cy="1015663"/>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Calibri" panose="020F0502020204030204" pitchFamily="34" charset="0"/>
              </a:rPr>
              <a:t>Each Tree sees only a sample of training </a:t>
            </a:r>
            <a:r>
              <a:rPr lang="en-US" sz="2000" dirty="0">
                <a:latin typeface="Calibri" panose="020F0502020204030204" pitchFamily="34" charset="0"/>
              </a:rPr>
              <a:t>d</a:t>
            </a:r>
            <a:r>
              <a:rPr lang="en-US" sz="2000" dirty="0" smtClean="0">
                <a:latin typeface="Calibri" panose="020F0502020204030204" pitchFamily="34" charset="0"/>
              </a:rPr>
              <a:t>ata and captures only a part of information</a:t>
            </a:r>
            <a:endParaRPr lang="en-US" sz="2000" dirty="0">
              <a:latin typeface="Calibri" panose="020F0502020204030204" pitchFamily="34" charset="0"/>
            </a:endParaRPr>
          </a:p>
          <a:p>
            <a:pPr marL="285750" indent="-285750">
              <a:buFont typeface="Arial" panose="020B0604020202020204" pitchFamily="34" charset="0"/>
              <a:buChar char="•"/>
            </a:pPr>
            <a:r>
              <a:rPr lang="en-US" sz="2000" dirty="0" smtClean="0">
                <a:latin typeface="Calibri" panose="020F0502020204030204" pitchFamily="34" charset="0"/>
              </a:rPr>
              <a:t>Build multiple weak trees which vote together to give resulting prediction </a:t>
            </a:r>
          </a:p>
        </p:txBody>
      </p:sp>
    </p:spTree>
    <p:extLst>
      <p:ext uri="{BB962C8B-B14F-4D97-AF65-F5344CB8AC3E}">
        <p14:creationId xmlns:p14="http://schemas.microsoft.com/office/powerpoint/2010/main" xmlns="" val="2616284209"/>
      </p:ext>
    </p:extLst>
  </p:cSld>
  <p:clrMapOvr>
    <a:masterClrMapping/>
  </p:clrMapOvr>
  <p:transition spd="med">
    <p:wipe dir="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2" y="126012"/>
            <a:ext cx="10248635" cy="504049"/>
          </a:xfrm>
        </p:spPr>
        <p:txBody>
          <a:bodyPr/>
          <a:lstStyle/>
          <a:p>
            <a:r>
              <a:rPr lang="en-US" dirty="0">
                <a:latin typeface="Calibri" pitchFamily="34" charset="0"/>
              </a:rPr>
              <a:t>Random Forests – Random selection </a:t>
            </a:r>
            <a:r>
              <a:rPr lang="en-US" dirty="0" smtClean="0">
                <a:latin typeface="Calibri" pitchFamily="34" charset="0"/>
              </a:rPr>
              <a:t>subset of Features</a:t>
            </a:r>
            <a:endParaRPr lang="en-US" dirty="0">
              <a:latin typeface="Calibri" pitchFamily="34" charset="0"/>
            </a:endParaRP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242</a:t>
            </a:fld>
            <a:endParaRPr lang="en-US" dirty="0">
              <a:solidFill>
                <a:srgbClr val="AAAAAA"/>
              </a:solidFill>
            </a:endParaRPr>
          </a:p>
        </p:txBody>
      </p:sp>
      <mc:AlternateContent xmlns:mc="http://schemas.openxmlformats.org/markup-compatibility/2006">
        <mc:Choice xmlns:a14="http://schemas.microsoft.com/office/drawing/2010/main" xmlns="" Requires="a14">
          <p:sp>
            <p:nvSpPr>
              <p:cNvPr id="6" name="Rectangle 5"/>
              <p:cNvSpPr/>
              <p:nvPr/>
            </p:nvSpPr>
            <p:spPr>
              <a:xfrm>
                <a:off x="5022273" y="2362200"/>
                <a:ext cx="4121727" cy="2768578"/>
              </a:xfrm>
              <a:prstGeom prst="rect">
                <a:avLst/>
              </a:prstGeom>
            </p:spPr>
            <p:txBody>
              <a:bodyPr wrap="square">
                <a:spAutoFit/>
              </a:bodyPr>
              <a:lstStyle/>
              <a:p>
                <a:pPr marL="285750" indent="-285750">
                  <a:buFont typeface="Arial" panose="020B0604020202020204" pitchFamily="34" charset="0"/>
                  <a:buChar char="•"/>
                </a:pPr>
                <a:r>
                  <a:rPr lang="en-US" sz="2800" dirty="0" smtClean="0">
                    <a:latin typeface="Calibri" panose="020F0502020204030204" pitchFamily="34" charset="0"/>
                  </a:rPr>
                  <a:t>Select randomly subset features of size </a:t>
                </a:r>
                <a14:m>
                  <m:oMath xmlns:m="http://schemas.openxmlformats.org/officeDocument/2006/math">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𝑓𝑒𝑎𝑡𝑢𝑟𝑒𝑠</m:t>
                        </m:r>
                      </m:e>
                    </m:rad>
                  </m:oMath>
                </a14:m>
                <a:endParaRPr lang="en-US" sz="2800" dirty="0">
                  <a:latin typeface="Calibri" panose="020F0502020204030204" pitchFamily="34" charset="0"/>
                </a:endParaRPr>
              </a:p>
              <a:p>
                <a:pPr marL="285750" indent="-285750">
                  <a:buFont typeface="Arial" panose="020B0604020202020204" pitchFamily="34" charset="0"/>
                  <a:buChar char="•"/>
                </a:pPr>
                <a:r>
                  <a:rPr lang="en-US" sz="2800" dirty="0" smtClean="0">
                    <a:latin typeface="Calibri" panose="020F0502020204030204" pitchFamily="34" charset="0"/>
                  </a:rPr>
                  <a:t>Select the best split only using the subset of features</a:t>
                </a:r>
              </a:p>
            </p:txBody>
          </p:sp>
        </mc:Choice>
        <mc:Fallback>
          <p:sp>
            <p:nvSpPr>
              <p:cNvPr id="6" name="Rectangle 5"/>
              <p:cNvSpPr>
                <a:spLocks noRot="1" noChangeAspect="1" noMove="1" noResize="1" noEditPoints="1" noAdjustHandles="1" noChangeArrowheads="1" noChangeShapeType="1" noTextEdit="1"/>
              </p:cNvSpPr>
              <p:nvPr/>
            </p:nvSpPr>
            <p:spPr>
              <a:xfrm>
                <a:off x="5536708" y="1953189"/>
                <a:ext cx="4543918" cy="2289204"/>
              </a:xfrm>
              <a:prstGeom prst="rect">
                <a:avLst/>
              </a:prstGeom>
              <a:blipFill rotWithShape="0">
                <a:blip r:embed="rId2"/>
                <a:stretch>
                  <a:fillRect l="-2663" t="-2203" r="-1627" b="-5066"/>
                </a:stretch>
              </a:blipFill>
            </p:spPr>
            <p:txBody>
              <a:bodyPr/>
              <a:lstStyle/>
              <a:p>
                <a:r>
                  <a:rPr lang="en-US">
                    <a:noFill/>
                  </a:rPr>
                  <a:t> </a:t>
                </a:r>
              </a:p>
            </p:txBody>
          </p:sp>
        </mc:Fallback>
      </mc:AlternateContent>
      <p:pic>
        <p:nvPicPr>
          <p:cNvPr id="1536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2015" y="882086"/>
            <a:ext cx="5040313" cy="3402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3921739"/>
      </p:ext>
    </p:extLst>
  </p:cSld>
  <p:clrMapOvr>
    <a:masterClrMapping/>
  </p:clrMapOvr>
  <p:transition spd="med">
    <p:wipe dir="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Algorithm</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4133632"/>
              </a:xfrm>
            </p:spPr>
            <p:txBody>
              <a:bodyPr/>
              <a:lstStyle/>
              <a:p>
                <a:pPr marL="0" indent="0">
                  <a:buNone/>
                </a:pPr>
                <a:r>
                  <a:rPr lang="en-US" dirty="0" smtClean="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𝑡𝑟𝑒𝑒𝑠</m:t>
                        </m:r>
                      </m:sub>
                    </m:sSub>
                  </m:oMath>
                </a14:m>
                <a:r>
                  <a:rPr lang="en-US" dirty="0" smtClean="0"/>
                  <a:t/>
                </a:r>
                <a:r>
                  <a:rPr lang="en-US" dirty="0"/>
                  <a:t>be the number of trees to build</a:t>
                </a:r>
              </a:p>
              <a:p>
                <a:pPr marL="0" indent="0">
                  <a:buNone/>
                </a:pPr>
                <a:r>
                  <a:rPr lang="en-US" dirty="0" smtClean="0"/>
                  <a:t>For </a:t>
                </a:r>
                <a:r>
                  <a:rPr lang="en-US" dirty="0"/>
                  <a:t>each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𝑡𝑟𝑒𝑒𝑠</m:t>
                        </m:r>
                      </m:sub>
                    </m:sSub>
                  </m:oMath>
                </a14:m>
                <a:r>
                  <a:rPr lang="en-US" i="1" dirty="0"/>
                  <a:t/>
                </a:r>
                <a:r>
                  <a:rPr lang="en-US" dirty="0"/>
                  <a:t>iterations</a:t>
                </a:r>
              </a:p>
              <a:p>
                <a:pPr marL="457200" indent="-457200">
                  <a:buFont typeface="+mj-lt"/>
                  <a:buAutoNum type="arabicPeriod"/>
                </a:pPr>
                <a:r>
                  <a:rPr lang="en-US" sz="2000" dirty="0" smtClean="0"/>
                  <a:t>Select </a:t>
                </a:r>
                <a:r>
                  <a:rPr lang="en-US" sz="2000" dirty="0"/>
                  <a:t>a new bootstrap sample from training set</a:t>
                </a:r>
              </a:p>
              <a:p>
                <a:pPr marL="457200" indent="-457200">
                  <a:buFont typeface="+mj-lt"/>
                  <a:buAutoNum type="arabicPeriod"/>
                </a:pPr>
                <a:r>
                  <a:rPr lang="en-US" sz="2000" dirty="0" smtClean="0"/>
                  <a:t>Grow </a:t>
                </a:r>
                <a:r>
                  <a:rPr lang="en-US" sz="2000" dirty="0"/>
                  <a:t>an un-pruned tree on this bootstrap.</a:t>
                </a:r>
              </a:p>
              <a:p>
                <a:pPr marL="457200" indent="-457200">
                  <a:buFont typeface="+mj-lt"/>
                  <a:buAutoNum type="arabicPeriod"/>
                </a:pPr>
                <a:r>
                  <a:rPr lang="en-US" sz="2000" dirty="0" smtClean="0"/>
                  <a:t>At </a:t>
                </a:r>
                <a:r>
                  <a:rPr lang="en-US" sz="2000" dirty="0"/>
                  <a:t>each internal node, randomly select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𝑡𝑟𝑦</m:t>
                        </m:r>
                      </m:sub>
                    </m:sSub>
                  </m:oMath>
                </a14:m>
                <a:r>
                  <a:rPr lang="en-US" sz="2000" i="1" dirty="0" smtClean="0"/>
                  <a:t/>
                </a:r>
                <a:r>
                  <a:rPr lang="en-US" sz="2000" dirty="0"/>
                  <a:t>predictors </a:t>
                </a:r>
                <a:r>
                  <a:rPr lang="en-US" sz="2000" dirty="0" smtClean="0"/>
                  <a:t>and determine </a:t>
                </a:r>
                <a:r>
                  <a:rPr lang="en-US" sz="2000" dirty="0"/>
                  <a:t>the best split using only these predictors.</a:t>
                </a:r>
              </a:p>
              <a:p>
                <a:pPr marL="457200" indent="-457200">
                  <a:buFont typeface="+mj-lt"/>
                  <a:buAutoNum type="arabicPeriod"/>
                </a:pPr>
                <a:r>
                  <a:rPr lang="en-US" sz="2000" dirty="0" smtClean="0"/>
                  <a:t>Do </a:t>
                </a:r>
                <a:r>
                  <a:rPr lang="en-US" sz="2000" dirty="0"/>
                  <a:t>not perform cost complexity pruning. Save tree as </a:t>
                </a:r>
                <a:r>
                  <a:rPr lang="en-US" sz="2000" dirty="0" smtClean="0"/>
                  <a:t>is, along </a:t>
                </a:r>
                <a:r>
                  <a:rPr lang="en-US" sz="2000" dirty="0"/>
                  <a:t>side those built thus far.</a:t>
                </a:r>
                <a:endParaRPr lang="en-US" dirty="0"/>
              </a:p>
              <a:p>
                <a:pPr marL="0" indent="0">
                  <a:buNone/>
                </a:pPr>
                <a:r>
                  <a:rPr lang="en-US" dirty="0"/>
                  <a:t>Output overall prediction as the average </a:t>
                </a:r>
                <a:r>
                  <a:rPr lang="en-US" dirty="0" smtClean="0"/>
                  <a:t>response (</a:t>
                </a:r>
                <a:r>
                  <a:rPr lang="en-US" dirty="0"/>
                  <a:t>regression) or majority vote (classification) from </a:t>
                </a:r>
                <a:r>
                  <a:rPr lang="en-US" dirty="0" smtClean="0"/>
                  <a:t>all Individually trained trees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5"/>
                <a:ext cx="9072563" cy="3417901"/>
              </a:xfrm>
              <a:blipFill rotWithShape="0">
                <a:blip r:embed="rId2"/>
                <a:stretch>
                  <a:fillRect l="-2074" t="-2802" r="-1630" b="-3097"/>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243</a:t>
            </a:fld>
            <a:endParaRPr lang="en-US" dirty="0">
              <a:solidFill>
                <a:srgbClr val="AAAAAA"/>
              </a:solidFill>
            </a:endParaRPr>
          </a:p>
        </p:txBody>
      </p:sp>
    </p:spTree>
    <p:extLst>
      <p:ext uri="{BB962C8B-B14F-4D97-AF65-F5344CB8AC3E}">
        <p14:creationId xmlns:p14="http://schemas.microsoft.com/office/powerpoint/2010/main" xmlns="" val="702177134"/>
      </p:ext>
    </p:extLst>
  </p:cSld>
  <p:clrMapOvr>
    <a:masterClrMapping/>
  </p:clrMapOvr>
  <p:transition spd="med">
    <p:wipe dir="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Considerations of Random Forests</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3756926"/>
              </a:xfrm>
            </p:spPr>
            <p:txBody>
              <a:bodyPr/>
              <a:lstStyle/>
              <a:p>
                <a:r>
                  <a:rPr lang="en-US" sz="2800" dirty="0" smtClean="0"/>
                  <a:t>Splits are chosen according to a purity measure:</a:t>
                </a:r>
              </a:p>
              <a:p>
                <a:pPr lvl="1"/>
                <a:r>
                  <a:rPr lang="en-US" sz="2400" dirty="0" smtClean="0"/>
                  <a:t>e.g</a:t>
                </a:r>
                <a:r>
                  <a:rPr lang="en-US" sz="2400" dirty="0"/>
                  <a:t>. squared error (regression), Gini index </a:t>
                </a:r>
                <a:r>
                  <a:rPr lang="en-US" sz="2400" dirty="0" smtClean="0"/>
                  <a:t>or deviance </a:t>
                </a:r>
                <a:r>
                  <a:rPr lang="en-US" sz="2400" dirty="0"/>
                  <a:t>(classification</a:t>
                </a:r>
                <a:r>
                  <a:rPr lang="en-US" sz="2400" dirty="0" smtClean="0"/>
                  <a:t>)</a:t>
                </a:r>
                <a:endParaRPr lang="en-US" sz="2400" i="1" dirty="0"/>
              </a:p>
              <a:p>
                <a:r>
                  <a:rPr lang="en-US" sz="2800" dirty="0"/>
                  <a:t>How to select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𝑡𝑟𝑒𝑒𝑠</m:t>
                        </m:r>
                      </m:sub>
                    </m:sSub>
                  </m:oMath>
                </a14:m>
                <a:r>
                  <a:rPr lang="en-US" sz="2800" dirty="0" smtClean="0"/>
                  <a:t>?</a:t>
                </a:r>
                <a:endParaRPr lang="en-US" sz="2800" dirty="0"/>
              </a:p>
              <a:p>
                <a:pPr lvl="1"/>
                <a:r>
                  <a:rPr lang="en-US" sz="2400" dirty="0" smtClean="0"/>
                  <a:t>Build </a:t>
                </a:r>
                <a:r>
                  <a:rPr lang="en-US" sz="2400" dirty="0"/>
                  <a:t>trees until the error no longer decreases</a:t>
                </a:r>
              </a:p>
              <a:p>
                <a:r>
                  <a:rPr lang="en-US" sz="2800" dirty="0"/>
                  <a:t>How to select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smtClean="0">
                            <a:latin typeface="Cambria Math" panose="02040503050406030204" pitchFamily="18" charset="0"/>
                          </a:rPr>
                          <m:t>𝑡𝑟𝑦</m:t>
                        </m:r>
                      </m:sub>
                    </m:sSub>
                  </m:oMath>
                </a14:m>
                <a:r>
                  <a:rPr lang="en-US" sz="2800" dirty="0" smtClean="0"/>
                  <a:t>?</a:t>
                </a:r>
                <a:endParaRPr lang="en-US" sz="2800" dirty="0"/>
              </a:p>
              <a:p>
                <a:r>
                  <a:rPr lang="en-US" sz="2800" dirty="0" smtClean="0"/>
                  <a:t>Try </a:t>
                </a:r>
                <a:r>
                  <a:rPr lang="en-US" sz="2800" dirty="0"/>
                  <a:t>the recommended defaults, half of them </a:t>
                </a:r>
                <a:r>
                  <a:rPr lang="en-US" sz="2800" dirty="0" smtClean="0"/>
                  <a:t>and twice </a:t>
                </a:r>
                <a:r>
                  <a:rPr lang="en-US" sz="2800" dirty="0"/>
                  <a:t>them and pick the best</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5"/>
                <a:ext cx="9072563" cy="3106421"/>
              </a:xfrm>
              <a:blipFill rotWithShape="0">
                <a:blip r:embed="rId2"/>
                <a:stretch>
                  <a:fillRect l="-2444" t="-3896" r="-2444" b="-5682"/>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244</a:t>
            </a:fld>
            <a:endParaRPr lang="en-US" dirty="0">
              <a:solidFill>
                <a:srgbClr val="AAAAAA"/>
              </a:solidFill>
            </a:endParaRPr>
          </a:p>
        </p:txBody>
      </p:sp>
    </p:spTree>
    <p:extLst>
      <p:ext uri="{BB962C8B-B14F-4D97-AF65-F5344CB8AC3E}">
        <p14:creationId xmlns:p14="http://schemas.microsoft.com/office/powerpoint/2010/main" xmlns="" val="1685875577"/>
      </p:ext>
    </p:extLst>
  </p:cSld>
  <p:clrMapOvr>
    <a:masterClrMapping/>
  </p:clrMapOvr>
  <p:transition spd="med">
    <p:wipe dir="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of Test Error During Training</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3563027"/>
              </a:xfrm>
            </p:spPr>
            <p:txBody>
              <a:bodyPr/>
              <a:lstStyle/>
              <a:p>
                <a:r>
                  <a:rPr lang="en-US" dirty="0" smtClean="0"/>
                  <a:t>While growing forest, estimate test error from training samples</a:t>
                </a:r>
                <a:endParaRPr lang="en-US" dirty="0"/>
              </a:p>
              <a:p>
                <a:r>
                  <a:rPr lang="en-US" dirty="0" smtClean="0"/>
                  <a:t>For </a:t>
                </a:r>
                <a:r>
                  <a:rPr lang="en-US" dirty="0"/>
                  <a:t>each tree grown, </a:t>
                </a:r>
                <a:r>
                  <a:rPr lang="en-US" dirty="0" smtClean="0"/>
                  <a:t>about 1/3</a:t>
                </a:r>
                <a:r>
                  <a:rPr lang="en-US" baseline="30000" dirty="0" smtClean="0"/>
                  <a:t>rd</a:t>
                </a:r>
                <a:r>
                  <a:rPr lang="en-US" dirty="0" smtClean="0"/>
                  <a:t> of </a:t>
                </a:r>
                <a:r>
                  <a:rPr lang="en-US" dirty="0"/>
                  <a:t>samples are not selected </a:t>
                </a:r>
                <a:r>
                  <a:rPr lang="en-US" dirty="0" smtClean="0"/>
                  <a:t>in bootstrap</a:t>
                </a:r>
                <a:r>
                  <a:rPr lang="en-US" dirty="0"/>
                  <a:t>, called out of bootstrap (OOB) </a:t>
                </a:r>
                <a:r>
                  <a:rPr lang="en-US" dirty="0" smtClean="0"/>
                  <a:t>samples</a:t>
                </a:r>
                <a:endParaRPr lang="en-US" i="1" dirty="0"/>
              </a:p>
              <a:p>
                <a:r>
                  <a:rPr lang="en-US" dirty="0" smtClean="0"/>
                  <a:t>Using </a:t>
                </a:r>
                <a:r>
                  <a:rPr lang="en-US" dirty="0"/>
                  <a:t>OOB samples as input to the corresponding </a:t>
                </a:r>
                <a:r>
                  <a:rPr lang="en-US" dirty="0" smtClean="0"/>
                  <a:t>tree, predictions </a:t>
                </a:r>
                <a:r>
                  <a:rPr lang="en-US" dirty="0"/>
                  <a:t>are made as if they were novel test samples</a:t>
                </a:r>
              </a:p>
              <a:p>
                <a:r>
                  <a:rPr lang="en-US" dirty="0" smtClean="0"/>
                  <a:t>Through </a:t>
                </a:r>
                <a:r>
                  <a:rPr lang="en-US" dirty="0"/>
                  <a:t>book-keeping, majority vote (classification</a:t>
                </a:r>
                <a:r>
                  <a:rPr lang="en-US" dirty="0" smtClean="0"/>
                  <a:t>), average </a:t>
                </a:r>
                <a:r>
                  <a:rPr lang="en-US" dirty="0"/>
                  <a:t>(regression) is computed for all OOB samples </a:t>
                </a:r>
                <a:r>
                  <a:rPr lang="en-US" dirty="0" smtClean="0"/>
                  <a:t>from all </a:t>
                </a:r>
                <a:r>
                  <a:rPr lang="en-US" dirty="0"/>
                  <a:t>trees.</a:t>
                </a:r>
              </a:p>
              <a:p>
                <a:r>
                  <a:rPr lang="en-US" dirty="0" smtClean="0"/>
                  <a:t>Such </a:t>
                </a:r>
                <a:r>
                  <a:rPr lang="en-US" dirty="0"/>
                  <a:t>estimated test error is very accurate in practice, </a:t>
                </a:r>
                <a:r>
                  <a:rPr lang="en-US" dirty="0" smtClean="0"/>
                  <a:t>with reasonable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𝑡𝑟𝑒𝑒𝑠</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6"/>
                <a:ext cx="9072563" cy="2946095"/>
              </a:xfrm>
              <a:blipFill rotWithShape="0">
                <a:blip r:embed="rId2"/>
                <a:stretch>
                  <a:fillRect l="-1926" t="-3425" r="-2741" b="-51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245</a:t>
            </a:fld>
            <a:endParaRPr lang="en-US" dirty="0">
              <a:solidFill>
                <a:srgbClr val="AAAAAA"/>
              </a:solidFill>
            </a:endParaRPr>
          </a:p>
        </p:txBody>
      </p:sp>
    </p:spTree>
    <p:extLst>
      <p:ext uri="{BB962C8B-B14F-4D97-AF65-F5344CB8AC3E}">
        <p14:creationId xmlns:p14="http://schemas.microsoft.com/office/powerpoint/2010/main" xmlns="" val="1188743764"/>
      </p:ext>
    </p:extLst>
  </p:cSld>
  <p:clrMapOvr>
    <a:masterClrMapping/>
  </p:clrMapOvr>
  <p:transition spd="med">
    <p:wipe dir="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Importance of Each Feature</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3515963"/>
              </a:xfrm>
            </p:spPr>
            <p:txBody>
              <a:bodyPr/>
              <a:lstStyle/>
              <a:p>
                <a:r>
                  <a:rPr lang="en-US" dirty="0" smtClean="0"/>
                  <a:t>Denote</a:t>
                </a:r>
                <a14:m>
                  <m:oMath xmlns:m="http://schemas.openxmlformats.org/officeDocument/2006/math">
                    <m:r>
                      <a:rPr lang="en-US" b="0" i="0" dirty="0" smtClean="0">
                        <a:latin typeface="Cambria Math" panose="02040503050406030204" pitchFamily="18" charset="0"/>
                      </a:rPr>
                      <m:t> </m:t>
                    </m:r>
                    <m:r>
                      <a:rPr lang="en-US" i="1" dirty="0">
                        <a:latin typeface="Cambria Math" panose="02040503050406030204" pitchFamily="18" charset="0"/>
                      </a:rPr>
                      <m:t>ê</m:t>
                    </m:r>
                  </m:oMath>
                </a14:m>
                <a:r>
                  <a:rPr lang="en-US" dirty="0" smtClean="0"/>
                  <a:t> the </a:t>
                </a:r>
                <a:r>
                  <a:rPr lang="en-US" dirty="0"/>
                  <a:t>OOB estimate of the loss </a:t>
                </a:r>
                <a:r>
                  <a:rPr lang="en-US" dirty="0" smtClean="0"/>
                  <a:t>when using </a:t>
                </a:r>
                <a:r>
                  <a:rPr lang="en-US" dirty="0"/>
                  <a:t>original training set, </a:t>
                </a:r>
                <a14:m>
                  <m:oMath xmlns:m="http://schemas.openxmlformats.org/officeDocument/2006/math">
                    <m:r>
                      <a:rPr lang="en-US" b="0" i="1" smtClean="0">
                        <a:latin typeface="Cambria Math" panose="02040503050406030204" pitchFamily="18" charset="0"/>
                      </a:rPr>
                      <m:t>𝐷</m:t>
                    </m:r>
                  </m:oMath>
                </a14:m>
                <a:r>
                  <a:rPr lang="en-US" dirty="0" smtClean="0"/>
                  <a:t>.</a:t>
                </a:r>
                <a:endParaRPr lang="en-US" dirty="0"/>
              </a:p>
              <a:p>
                <a:r>
                  <a:rPr lang="en-US" dirty="0" smtClean="0"/>
                  <a:t>For </a:t>
                </a:r>
                <a:r>
                  <a:rPr lang="en-US" dirty="0"/>
                  <a:t>each </a:t>
                </a:r>
                <a:r>
                  <a:rPr lang="en-US" dirty="0" smtClean="0"/>
                  <a:t>feature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𝑝</m:t>
                        </m:r>
                      </m:sub>
                    </m:sSub>
                  </m:oMath>
                </a14:m>
                <a:r>
                  <a:rPr lang="en-US" dirty="0" smtClean="0"/>
                  <a:t/>
                </a:r>
                <a:r>
                  <a:rPr lang="en-US" dirty="0"/>
                  <a:t>where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m:t>
                    </m:r>
                    <m:r>
                      <a:rPr lang="en-US" i="1" dirty="0" smtClean="0">
                        <a:latin typeface="Cambria Math" panose="02040503050406030204" pitchFamily="18" charset="0"/>
                      </a:rPr>
                      <m:t>𝑘</m:t>
                    </m:r>
                    <m:r>
                      <a:rPr lang="en-US" i="1" dirty="0" smtClean="0">
                        <a:latin typeface="Cambria Math" panose="02040503050406030204" pitchFamily="18" charset="0"/>
                      </a:rPr>
                      <m:t>}</m:t>
                    </m:r>
                  </m:oMath>
                </a14:m>
                <a:endParaRPr lang="en-US" dirty="0"/>
              </a:p>
              <a:p>
                <a:r>
                  <a:rPr lang="en-US" dirty="0" smtClean="0"/>
                  <a:t>Randomly </a:t>
                </a:r>
                <a:r>
                  <a:rPr lang="en-US" dirty="0"/>
                  <a:t>permute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𝑝</m:t>
                        </m:r>
                      </m:e>
                      <m:sup>
                        <m:r>
                          <a:rPr lang="en-US" i="1" dirty="0" smtClean="0">
                            <a:latin typeface="Cambria Math" panose="02040503050406030204" pitchFamily="18" charset="0"/>
                          </a:rPr>
                          <m:t>𝑡h</m:t>
                        </m:r>
                      </m:sup>
                    </m:sSup>
                    <m:r>
                      <a:rPr lang="en-US" i="1" dirty="0">
                        <a:latin typeface="Cambria Math" panose="02040503050406030204" pitchFamily="18" charset="0"/>
                      </a:rPr>
                      <m:t> </m:t>
                    </m:r>
                  </m:oMath>
                </a14:m>
                <a:r>
                  <a:rPr lang="en-US" dirty="0"/>
                  <a:t>predictor to generate a new set of</a:t>
                </a:r>
              </a:p>
              <a:p>
                <a:r>
                  <a:rPr lang="en-US" dirty="0"/>
                  <a:t>samples </a:t>
                </a:r>
                <a14:m>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1,</m:t>
                    </m:r>
                    <m:r>
                      <a:rPr lang="en-US" b="1" i="1" dirty="0">
                        <a:latin typeface="Cambria Math" panose="02040503050406030204" pitchFamily="18" charset="0"/>
                      </a:rPr>
                      <m:t>𝒙</m:t>
                    </m:r>
                    <m:r>
                      <a:rPr lang="en-US" i="1" dirty="0">
                        <a:latin typeface="Cambria Math" panose="02040503050406030204" pitchFamily="18" charset="0"/>
                      </a:rPr>
                      <m:t>′1),…,(</m:t>
                    </m:r>
                    <m:r>
                      <a:rPr lang="en-US" i="1" dirty="0" err="1">
                        <a:latin typeface="Cambria Math" panose="02040503050406030204" pitchFamily="18" charset="0"/>
                      </a:rPr>
                      <m:t>𝑦𝑁</m:t>
                    </m:r>
                    <m:r>
                      <a:rPr lang="en-US" i="1" dirty="0" err="1">
                        <a:latin typeface="Cambria Math" panose="02040503050406030204" pitchFamily="18" charset="0"/>
                      </a:rPr>
                      <m:t>,</m:t>
                    </m:r>
                    <m:r>
                      <a:rPr lang="en-US" b="1" i="1" dirty="0" err="1">
                        <a:latin typeface="Cambria Math" panose="02040503050406030204" pitchFamily="18" charset="0"/>
                      </a:rPr>
                      <m:t>𝒙</m:t>
                    </m:r>
                    <m:r>
                      <a:rPr lang="en-US" i="1" dirty="0" err="1">
                        <a:latin typeface="Cambria Math" panose="02040503050406030204" pitchFamily="18" charset="0"/>
                      </a:rPr>
                      <m:t>′</m:t>
                    </m:r>
                    <m:r>
                      <a:rPr lang="en-US" i="1" dirty="0" err="1">
                        <a:latin typeface="Cambria Math" panose="02040503050406030204" pitchFamily="18" charset="0"/>
                      </a:rPr>
                      <m:t>𝑁</m:t>
                    </m:r>
                    <m:r>
                      <a:rPr lang="en-US" i="1" dirty="0">
                        <a:latin typeface="Cambria Math" panose="02040503050406030204" pitchFamily="18" charset="0"/>
                      </a:rPr>
                      <m:t>)}</m:t>
                    </m:r>
                  </m:oMath>
                </a14:m>
                <a:endParaRPr lang="en-US" dirty="0"/>
              </a:p>
              <a:p>
                <a:r>
                  <a:rPr lang="en-US" dirty="0" smtClean="0"/>
                  <a:t>Compute </a:t>
                </a:r>
                <a:r>
                  <a:rPr lang="en-US" dirty="0"/>
                  <a:t>OOB estimate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ê</m:t>
                        </m:r>
                      </m:e>
                      <m:sub>
                        <m:r>
                          <a:rPr lang="en-US" b="0" i="1" dirty="0" smtClean="0">
                            <a:latin typeface="Cambria Math" panose="02040503050406030204" pitchFamily="18" charset="0"/>
                          </a:rPr>
                          <m:t>𝑘</m:t>
                        </m:r>
                      </m:sub>
                    </m:sSub>
                  </m:oMath>
                </a14:m>
                <a:r>
                  <a:rPr lang="en-US" dirty="0"/>
                  <a:t> of prediction error with </a:t>
                </a:r>
                <a:r>
                  <a:rPr lang="en-US" dirty="0" smtClean="0"/>
                  <a:t>the new </a:t>
                </a:r>
                <a:r>
                  <a:rPr lang="en-US" dirty="0"/>
                  <a:t>samples</a:t>
                </a:r>
              </a:p>
              <a:p>
                <a:r>
                  <a:rPr lang="en-US" dirty="0" smtClean="0"/>
                  <a:t>A </a:t>
                </a:r>
                <a:r>
                  <a:rPr lang="en-US" dirty="0"/>
                  <a:t>measure of importance of predictor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𝑝</m:t>
                        </m:r>
                      </m:sub>
                    </m:sSub>
                  </m:oMath>
                </a14:m>
                <a:r>
                  <a:rPr lang="en-US" dirty="0"/>
                  <a:t> is</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ê</m:t>
                        </m:r>
                      </m:e>
                      <m:sub>
                        <m:r>
                          <a:rPr lang="en-US" b="0" i="1" dirty="0" smtClean="0">
                            <a:latin typeface="Cambria Math" panose="02040503050406030204" pitchFamily="18" charset="0"/>
                          </a:rPr>
                          <m:t>𝑘</m:t>
                        </m:r>
                      </m:sub>
                    </m:sSub>
                  </m:oMath>
                </a14:m>
                <a:r>
                  <a:rPr lang="en-US" dirty="0"/>
                  <a:t/>
                </a:r>
                <a14:m>
                  <m:oMath xmlns:m="http://schemas.openxmlformats.org/officeDocument/2006/math">
                    <m:r>
                      <a:rPr lang="en-US" i="1" dirty="0" smtClean="0">
                        <a:latin typeface="Cambria Math" panose="02040503050406030204" pitchFamily="18" charset="0"/>
                      </a:rPr>
                      <m:t>– ê</m:t>
                    </m:r>
                  </m:oMath>
                </a14:m>
                <a:r>
                  <a:rPr lang="en-US" dirty="0" smtClean="0"/>
                  <a:t>, the </a:t>
                </a:r>
                <a:r>
                  <a:rPr lang="en-US" dirty="0"/>
                  <a:t>increase in error due to random perturbation </a:t>
                </a:r>
                <a:r>
                  <a:rPr lang="en-US" dirty="0" smtClean="0"/>
                  <a:t>of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𝑝</m:t>
                        </m:r>
                      </m:e>
                      <m:sup>
                        <m:r>
                          <a:rPr lang="en-US" i="1" dirty="0" smtClean="0">
                            <a:latin typeface="Cambria Math" panose="02040503050406030204" pitchFamily="18" charset="0"/>
                          </a:rPr>
                          <m:t>𝑡h</m:t>
                        </m:r>
                      </m:sup>
                    </m:sSup>
                  </m:oMath>
                </a14:m>
                <a:r>
                  <a:rPr lang="en-US" dirty="0" smtClean="0"/>
                  <a:t/>
                </a:r>
                <a:r>
                  <a:rPr lang="en-US" dirty="0"/>
                  <a:t>predictor</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5"/>
                <a:ext cx="9072563" cy="2907181"/>
              </a:xfrm>
              <a:blipFill rotWithShape="0">
                <a:blip r:embed="rId2"/>
                <a:stretch>
                  <a:fillRect l="-1926" t="-3293" b="-3986"/>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246</a:t>
            </a:fld>
            <a:endParaRPr lang="en-US" dirty="0">
              <a:solidFill>
                <a:srgbClr val="AAAAAA"/>
              </a:solidFill>
            </a:endParaRPr>
          </a:p>
        </p:txBody>
      </p:sp>
    </p:spTree>
    <p:extLst>
      <p:ext uri="{BB962C8B-B14F-4D97-AF65-F5344CB8AC3E}">
        <p14:creationId xmlns:p14="http://schemas.microsoft.com/office/powerpoint/2010/main" xmlns="" val="1860666148"/>
      </p:ext>
    </p:extLst>
  </p:cSld>
  <p:clrMapOvr>
    <a:masterClrMapping/>
  </p:clrMapOvr>
  <p:transition spd="med">
    <p:wipe dir="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Similarity of the Samples</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half" idx="1"/>
              </p:nvPr>
            </p:nvSpPr>
            <p:spPr>
              <a:xfrm>
                <a:off x="447675" y="1310640"/>
                <a:ext cx="8229600" cy="4326954"/>
              </a:xfrm>
            </p:spPr>
            <p:txBody>
              <a:bodyPr/>
              <a:lstStyle/>
              <a:p>
                <a:pPr marL="0" indent="0">
                  <a:buNone/>
                </a:pPr>
                <a:r>
                  <a:rPr lang="en-US" dirty="0" smtClean="0"/>
                  <a:t>During growth of the forest</a:t>
                </a:r>
              </a:p>
              <a:p>
                <a:r>
                  <a:rPr lang="en-US" dirty="0" smtClean="0"/>
                  <a:t>Keep </a:t>
                </a:r>
                <a:r>
                  <a:rPr lang="en-US" dirty="0"/>
                  <a:t>track of the number of times, samples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a14:m>
                <a:r>
                  <a:rPr lang="en-US" dirty="0"/>
                  <a:t>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oMath>
                </a14:m>
                <a:endParaRPr lang="en-US" dirty="0"/>
              </a:p>
              <a:p>
                <a:r>
                  <a:rPr lang="en-US" dirty="0"/>
                  <a:t>appear in the same terminal node</a:t>
                </a:r>
              </a:p>
              <a:p>
                <a:r>
                  <a:rPr lang="en-US" dirty="0" smtClean="0"/>
                  <a:t>Normalize </a:t>
                </a:r>
                <a:r>
                  <a:rPr lang="en-US" dirty="0"/>
                  <a:t>by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𝑡𝑟𝑒𝑒𝑠</m:t>
                        </m:r>
                      </m:sub>
                    </m:sSub>
                  </m:oMath>
                </a14:m>
                <a:endParaRPr lang="en-US" dirty="0"/>
              </a:p>
              <a:p>
                <a:r>
                  <a:rPr lang="en-US" dirty="0" smtClean="0"/>
                  <a:t>Store </a:t>
                </a:r>
                <a:r>
                  <a:rPr lang="en-US" dirty="0"/>
                  <a:t>all normalized co-occurrences in a </a:t>
                </a:r>
                <a:r>
                  <a:rPr lang="en-US" dirty="0" smtClean="0"/>
                  <a:t>matrix</a:t>
                </a:r>
                <a:r>
                  <a:rPr lang="en-US" dirty="0"/>
                  <a:t>, </a:t>
                </a:r>
                <a:r>
                  <a:rPr lang="en-US" dirty="0" smtClean="0"/>
                  <a:t>denoted as </a:t>
                </a:r>
                <a:r>
                  <a:rPr lang="en-US" dirty="0"/>
                  <a:t>the proximity matrix.</a:t>
                </a:r>
              </a:p>
              <a:p>
                <a:pPr marL="0" indent="0">
                  <a:buNone/>
                </a:pPr>
                <a:r>
                  <a:rPr lang="en-US" dirty="0" smtClean="0"/>
                  <a:t>Proximity </a:t>
                </a:r>
                <a:r>
                  <a:rPr lang="en-US" dirty="0"/>
                  <a:t>matrix can be considered a kind </a:t>
                </a:r>
                <a:r>
                  <a:rPr lang="en-US" dirty="0" smtClean="0"/>
                  <a:t>of similarity </a:t>
                </a:r>
                <a:r>
                  <a:rPr lang="en-US" dirty="0"/>
                  <a:t>measure between any two samples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a14:m>
                <a:r>
                  <a:rPr lang="en-US" dirty="0" smtClean="0"/>
                  <a:t>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oMath>
                </a14:m>
                <a:endParaRPr lang="en-US" dirty="0"/>
              </a:p>
              <a:p>
                <a:pPr marL="0" indent="0">
                  <a:buNone/>
                </a:pPr>
                <a:r>
                  <a:rPr lang="en-US" dirty="0" smtClean="0"/>
                  <a:t>Can </a:t>
                </a:r>
                <a:r>
                  <a:rPr lang="en-US" dirty="0"/>
                  <a:t>even use a clustering method to </a:t>
                </a:r>
                <a:r>
                  <a:rPr lang="en-US" dirty="0" smtClean="0"/>
                  <a:t>perform unsupervised </a:t>
                </a:r>
                <a:r>
                  <a:rPr lang="en-US" dirty="0"/>
                  <a:t>learning from </a:t>
                </a:r>
                <a:r>
                  <a:rPr lang="en-US" dirty="0" smtClean="0"/>
                  <a:t>Random Forests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93530" y="1083705"/>
                <a:ext cx="9072563" cy="3577750"/>
              </a:xfrm>
              <a:blipFill rotWithShape="0">
                <a:blip r:embed="rId2"/>
                <a:stretch>
                  <a:fillRect l="-2074" t="-2817" b="-2958"/>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pPr fontAlgn="base">
              <a:spcBef>
                <a:spcPct val="0"/>
              </a:spcBef>
              <a:spcAft>
                <a:spcPct val="0"/>
              </a:spcAft>
            </a:pPr>
            <a:fld id="{DBD5246C-868F-410A-AE52-FE248EDADC46}" type="slidenum">
              <a:rPr lang="en-US" smtClean="0">
                <a:solidFill>
                  <a:srgbClr val="AAAAAA"/>
                </a:solidFill>
              </a:rPr>
              <a:pPr fontAlgn="base">
                <a:spcBef>
                  <a:spcPct val="0"/>
                </a:spcBef>
                <a:spcAft>
                  <a:spcPct val="0"/>
                </a:spcAft>
              </a:pPr>
              <a:t>247</a:t>
            </a:fld>
            <a:endParaRPr lang="en-US" dirty="0">
              <a:solidFill>
                <a:srgbClr val="AAAAAA"/>
              </a:solidFill>
            </a:endParaRPr>
          </a:p>
        </p:txBody>
      </p:sp>
    </p:spTree>
    <p:extLst>
      <p:ext uri="{BB962C8B-B14F-4D97-AF65-F5344CB8AC3E}">
        <p14:creationId xmlns:p14="http://schemas.microsoft.com/office/powerpoint/2010/main" xmlns="" val="700518976"/>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28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Introduction to </a:t>
            </a:r>
            <a:endParaRPr lang="en-US" sz="7200" b="0" strike="noStrike" spc="-1">
              <a:latin typeface="Arial"/>
            </a:endParaRPr>
          </a:p>
          <a:p>
            <a:pPr algn="ctr">
              <a:lnSpc>
                <a:spcPct val="100000"/>
              </a:lnSpc>
            </a:pPr>
            <a:r>
              <a:rPr lang="en-US" sz="7200" b="0" i="1" strike="noStrike" spc="-1">
                <a:solidFill>
                  <a:srgbClr val="006699"/>
                </a:solidFill>
                <a:latin typeface="Franklin Gothic Medium"/>
                <a:ea typeface="Microsoft YaHei"/>
              </a:rPr>
              <a:t>R-Statistical Programming</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What is R?</a:t>
            </a:r>
            <a:endParaRPr lang="en-US" sz="2800" b="0" strike="noStrike" spc="-1">
              <a:latin typeface="Arial"/>
            </a:endParaRPr>
          </a:p>
        </p:txBody>
      </p:sp>
      <p:sp>
        <p:nvSpPr>
          <p:cNvPr id="681" name="CustomShape 2"/>
          <p:cNvSpPr/>
          <p:nvPr/>
        </p:nvSpPr>
        <p:spPr>
          <a:xfrm>
            <a:off x="512640" y="1371600"/>
            <a:ext cx="8905680"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283"/>
              </a:spcBef>
              <a:spcAft>
                <a:spcPts val="683"/>
              </a:spcAft>
            </a:pPr>
            <a:r>
              <a:rPr lang="en-US" sz="2200" b="0" strike="noStrike" spc="-1">
                <a:solidFill>
                  <a:srgbClr val="000000"/>
                </a:solidFill>
                <a:latin typeface="Calibri"/>
                <a:ea typeface="DejaVu Sans"/>
              </a:rPr>
              <a:t>R is one of the most powerful machine learning platforms and is used by the top data scientists in the world.</a:t>
            </a:r>
            <a:endParaRPr lang="en-US" sz="2200" b="0" strike="noStrike" spc="-1">
              <a:latin typeface="Arial"/>
              <a:ea typeface="Microsoft YaHei"/>
            </a:endParaRPr>
          </a:p>
          <a:p>
            <a:pPr algn="just">
              <a:lnSpc>
                <a:spcPct val="100000"/>
              </a:lnSpc>
              <a:spcBef>
                <a:spcPts val="283"/>
              </a:spcBef>
              <a:spcAft>
                <a:spcPts val="683"/>
              </a:spcAft>
            </a:pPr>
            <a:r>
              <a:rPr lang="en-US" sz="2200" b="0" strike="noStrike" spc="-1">
                <a:solidFill>
                  <a:srgbClr val="000000"/>
                </a:solidFill>
                <a:latin typeface="Calibri"/>
                <a:ea typeface="DejaVu Sans"/>
              </a:rPr>
              <a:t>R is a language, an interpreter and a platform.</a:t>
            </a:r>
            <a:endParaRPr lang="en-US" sz="2200" b="0" strike="noStrike" spc="-1">
              <a:latin typeface="Arial"/>
              <a:ea typeface="Microsoft YaHei"/>
            </a:endParaRPr>
          </a:p>
          <a:p>
            <a:pPr marL="457200" algn="just">
              <a:lnSpc>
                <a:spcPct val="100000"/>
              </a:lnSpc>
              <a:spcBef>
                <a:spcPts val="283"/>
              </a:spcBef>
              <a:spcAft>
                <a:spcPts val="683"/>
              </a:spcAft>
              <a:buClr>
                <a:srgbClr val="000000"/>
              </a:buClr>
              <a:buFont typeface="Symbol" charset="2"/>
              <a:buChar char=""/>
            </a:pPr>
            <a:r>
              <a:rPr lang="en-US" sz="2200" b="0" strike="noStrike" spc="-1">
                <a:solidFill>
                  <a:srgbClr val="000000"/>
                </a:solidFill>
                <a:latin typeface="Calibri"/>
                <a:ea typeface="DejaVu Sans"/>
              </a:rPr>
              <a:t>R is used by the best data scientists in the world.</a:t>
            </a:r>
            <a:endParaRPr lang="en-US" sz="2200" b="0" strike="noStrike" spc="-1">
              <a:latin typeface="Arial"/>
              <a:ea typeface="Microsoft YaHei"/>
            </a:endParaRPr>
          </a:p>
          <a:p>
            <a:pPr marL="457200" algn="just">
              <a:lnSpc>
                <a:spcPct val="100000"/>
              </a:lnSpc>
              <a:spcBef>
                <a:spcPts val="283"/>
              </a:spcBef>
              <a:spcAft>
                <a:spcPts val="683"/>
              </a:spcAft>
              <a:buClr>
                <a:srgbClr val="000000"/>
              </a:buClr>
              <a:buFont typeface="Symbol" charset="2"/>
              <a:buChar char=""/>
            </a:pPr>
            <a:r>
              <a:rPr lang="en-US" sz="2200" b="0" strike="noStrike" spc="-1">
                <a:solidFill>
                  <a:srgbClr val="000000"/>
                </a:solidFill>
                <a:latin typeface="Calibri"/>
                <a:ea typeface="DejaVu Sans"/>
              </a:rPr>
              <a:t>R is powerful because of the breadth of techniques it oﬀers in third-party packages.</a:t>
            </a:r>
            <a:endParaRPr lang="en-US" sz="2200" b="0" strike="noStrike" spc="-1">
              <a:latin typeface="Arial"/>
              <a:ea typeface="Microsoft YaHei"/>
            </a:endParaRPr>
          </a:p>
          <a:p>
            <a:pPr marL="457200" algn="just">
              <a:lnSpc>
                <a:spcPct val="100000"/>
              </a:lnSpc>
              <a:spcBef>
                <a:spcPts val="283"/>
              </a:spcBef>
              <a:spcAft>
                <a:spcPts val="683"/>
              </a:spcAft>
              <a:buClr>
                <a:srgbClr val="000000"/>
              </a:buClr>
              <a:buFont typeface="Symbol" charset="2"/>
              <a:buChar char=""/>
            </a:pPr>
            <a:r>
              <a:rPr lang="en-US" sz="2200" b="0" strike="noStrike" spc="-1">
                <a:solidFill>
                  <a:srgbClr val="000000"/>
                </a:solidFill>
                <a:latin typeface="Calibri"/>
                <a:ea typeface="DejaVu Sans"/>
              </a:rPr>
              <a:t>R is state-of-the-art because it is used by academics.</a:t>
            </a:r>
            <a:endParaRPr lang="en-US" sz="2200" b="0" strike="noStrike" spc="-1">
              <a:latin typeface="Arial"/>
              <a:ea typeface="Microsoft YaHei"/>
            </a:endParaRPr>
          </a:p>
          <a:p>
            <a:pPr marL="457200" algn="just">
              <a:lnSpc>
                <a:spcPct val="100000"/>
              </a:lnSpc>
              <a:spcBef>
                <a:spcPts val="283"/>
              </a:spcBef>
              <a:spcAft>
                <a:spcPts val="683"/>
              </a:spcAft>
              <a:buClr>
                <a:srgbClr val="000000"/>
              </a:buClr>
              <a:buFont typeface="Symbol" charset="2"/>
              <a:buChar char=""/>
            </a:pPr>
            <a:r>
              <a:rPr lang="en-US" sz="2200" b="0" strike="noStrike" spc="-1">
                <a:solidFill>
                  <a:srgbClr val="000000"/>
                </a:solidFill>
                <a:latin typeface="Calibri"/>
                <a:ea typeface="DejaVu Sans"/>
              </a:rPr>
              <a:t>R is free because it is open source software.</a:t>
            </a:r>
            <a:endParaRPr lang="en-US" sz="2200" b="0" strike="noStrike" spc="-1">
              <a:latin typeface="Arial"/>
              <a:ea typeface="Microsoft YaHei"/>
            </a:endParaRPr>
          </a:p>
          <a:p>
            <a:pPr marL="457200" algn="just">
              <a:lnSpc>
                <a:spcPct val="100000"/>
              </a:lnSpc>
              <a:spcBef>
                <a:spcPts val="283"/>
              </a:spcBef>
              <a:spcAft>
                <a:spcPts val="683"/>
              </a:spcAft>
              <a:buClr>
                <a:srgbClr val="000000"/>
              </a:buClr>
              <a:buFont typeface="Symbol" charset="2"/>
              <a:buChar char=""/>
            </a:pPr>
            <a:r>
              <a:rPr lang="en-US" sz="2200" b="0" strike="noStrike" spc="-1">
                <a:solidFill>
                  <a:srgbClr val="000000"/>
                </a:solidFill>
                <a:latin typeface="Calibri"/>
                <a:ea typeface="DejaVu Sans"/>
              </a:rPr>
              <a:t>R is a lot of fun.</a:t>
            </a:r>
            <a:endParaRPr lang="en-US" sz="2200" b="0" strike="noStrike" spc="-1">
              <a:latin typeface="Arial"/>
              <a:ea typeface="Microsoft YaHei"/>
            </a:endParaRPr>
          </a:p>
          <a:p>
            <a:pPr algn="just">
              <a:lnSpc>
                <a:spcPct val="100000"/>
              </a:lnSpc>
              <a:spcBef>
                <a:spcPts val="283"/>
              </a:spcBef>
              <a:spcAft>
                <a:spcPts val="683"/>
              </a:spcAft>
            </a:pPr>
            <a:endParaRPr lang="en-US" sz="2200" b="0" strike="noStrike" spc="-1">
              <a:latin typeface="Arial"/>
              <a:ea typeface="Microsoft YaHei"/>
            </a:endParaRPr>
          </a:p>
          <a:p>
            <a:pPr algn="just">
              <a:lnSpc>
                <a:spcPct val="100000"/>
              </a:lnSpc>
              <a:spcBef>
                <a:spcPts val="283"/>
              </a:spcBef>
              <a:spcAft>
                <a:spcPts val="683"/>
              </a:spcAft>
            </a:pPr>
            <a:endParaRPr lang="en-US" sz="2200" b="0" strike="noStrike" spc="-1">
              <a:latin typeface="Arial"/>
              <a:ea typeface="Microsoft YaHei"/>
            </a:endParaRPr>
          </a:p>
        </p:txBody>
      </p:sp>
      <p:sp>
        <p:nvSpPr>
          <p:cNvPr id="682" name="Line 3"/>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83"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What is R?</a:t>
            </a:r>
            <a:endParaRPr lang="en-US" sz="2800" b="0" strike="noStrike" spc="-1">
              <a:latin typeface="Arial"/>
            </a:endParaRPr>
          </a:p>
        </p:txBody>
      </p:sp>
      <p:sp>
        <p:nvSpPr>
          <p:cNvPr id="685" name="CustomShape 2"/>
          <p:cNvSpPr/>
          <p:nvPr/>
        </p:nvSpPr>
        <p:spPr>
          <a:xfrm>
            <a:off x="512640" y="1371600"/>
            <a:ext cx="8905680"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283"/>
              </a:spcBef>
              <a:spcAft>
                <a:spcPts val="683"/>
              </a:spcAft>
            </a:pPr>
            <a:r>
              <a:rPr lang="en-US" sz="2200" b="1" strike="noStrike" spc="-1">
                <a:solidFill>
                  <a:srgbClr val="000000"/>
                </a:solidFill>
                <a:latin typeface="Calibri"/>
                <a:ea typeface="DejaVu Sans"/>
              </a:rPr>
              <a:t>R is a computer language .</a:t>
            </a:r>
            <a:r>
              <a:rPr lang="en-US" sz="2200" b="0" strike="noStrike" spc="-1">
                <a:solidFill>
                  <a:srgbClr val="000000"/>
                </a:solidFill>
                <a:latin typeface="Calibri"/>
                <a:ea typeface="DejaVu Sans"/>
              </a:rPr>
              <a:t> It can be diﬃcult to learn but is familiar and you will ﬁgure it out quickly if you have used other scripting languages like Python, Ruby or BASH.</a:t>
            </a:r>
            <a:endParaRPr lang="en-US" sz="2200" b="0" strike="noStrike" spc="-1">
              <a:latin typeface="Arial"/>
              <a:ea typeface="Microsoft YaHei"/>
            </a:endParaRPr>
          </a:p>
          <a:p>
            <a:pPr algn="just">
              <a:lnSpc>
                <a:spcPct val="100000"/>
              </a:lnSpc>
              <a:spcBef>
                <a:spcPts val="283"/>
              </a:spcBef>
              <a:spcAft>
                <a:spcPts val="683"/>
              </a:spcAft>
            </a:pPr>
            <a:r>
              <a:rPr lang="en-US" sz="2200" b="1" strike="noStrike" spc="-1">
                <a:solidFill>
                  <a:srgbClr val="000000"/>
                </a:solidFill>
                <a:latin typeface="Calibri"/>
                <a:ea typeface="DejaVu Sans"/>
              </a:rPr>
              <a:t>R is an interpreter .</a:t>
            </a:r>
            <a:r>
              <a:rPr lang="en-US" sz="2200" b="0" strike="noStrike" spc="-1">
                <a:solidFill>
                  <a:srgbClr val="000000"/>
                </a:solidFill>
                <a:latin typeface="Calibri"/>
                <a:ea typeface="DejaVu Sans"/>
              </a:rPr>
              <a:t> You can write scripts and save them as ﬁles. Like other scripting languages, you can then use the interpreter to run those scripts any time. R also provides a REPL environment where you can type in commands and see the output immediately.</a:t>
            </a:r>
            <a:endParaRPr lang="en-US" sz="2200" b="0" strike="noStrike" spc="-1">
              <a:latin typeface="Arial"/>
              <a:ea typeface="Microsoft YaHei"/>
            </a:endParaRPr>
          </a:p>
          <a:p>
            <a:pPr algn="just">
              <a:lnSpc>
                <a:spcPct val="100000"/>
              </a:lnSpc>
              <a:spcBef>
                <a:spcPts val="283"/>
              </a:spcBef>
              <a:spcAft>
                <a:spcPts val="683"/>
              </a:spcAft>
            </a:pPr>
            <a:r>
              <a:rPr lang="en-US" sz="2200" b="1" strike="noStrike" spc="-1">
                <a:solidFill>
                  <a:srgbClr val="000000"/>
                </a:solidFill>
                <a:latin typeface="Calibri"/>
                <a:ea typeface="DejaVu Sans"/>
              </a:rPr>
              <a:t>R is also a platform .</a:t>
            </a:r>
            <a:r>
              <a:rPr lang="en-US" sz="2200" b="0" strike="noStrike" spc="-1">
                <a:solidFill>
                  <a:srgbClr val="000000"/>
                </a:solidFill>
                <a:latin typeface="Calibri"/>
                <a:ea typeface="DejaVu Sans"/>
              </a:rPr>
              <a:t> You can use it to create and display graphics, to save and load state and to interface with other systems. You can do all of your exploration and development in the REPL (read-evaluate-print loop) environment if you so wish.</a:t>
            </a:r>
            <a:endParaRPr lang="en-US" sz="2200" b="0" strike="noStrike" spc="-1">
              <a:latin typeface="Arial"/>
              <a:ea typeface="Microsoft YaHei"/>
            </a:endParaRPr>
          </a:p>
          <a:p>
            <a:pPr algn="just">
              <a:lnSpc>
                <a:spcPct val="100000"/>
              </a:lnSpc>
              <a:spcBef>
                <a:spcPts val="283"/>
              </a:spcBef>
              <a:spcAft>
                <a:spcPts val="683"/>
              </a:spcAft>
            </a:pPr>
            <a:endParaRPr lang="en-US" sz="2200" b="0" strike="noStrike" spc="-1">
              <a:latin typeface="Arial"/>
              <a:ea typeface="Microsoft YaHei"/>
            </a:endParaRPr>
          </a:p>
        </p:txBody>
      </p:sp>
      <p:sp>
        <p:nvSpPr>
          <p:cNvPr id="686" name="Line 3"/>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87"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
          <p:cNvSpPr/>
          <p:nvPr/>
        </p:nvSpPr>
        <p:spPr>
          <a:xfrm>
            <a:off x="28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DejaVu Sans"/>
              </a:rPr>
              <a:t>Big Data</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sp>
      <p:sp>
        <p:nvSpPr>
          <p:cNvPr id="689" name="CustomShape 2"/>
          <p:cNvSpPr/>
          <p:nvPr/>
        </p:nvSpPr>
        <p:spPr>
          <a:xfrm>
            <a:off x="504000" y="-2592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What is R – Statistics?</a:t>
            </a:r>
            <a:endParaRPr lang="en-US" sz="2800" b="0" strike="noStrike" spc="-1">
              <a:latin typeface="Arial"/>
            </a:endParaRPr>
          </a:p>
        </p:txBody>
      </p:sp>
      <p:pic>
        <p:nvPicPr>
          <p:cNvPr id="690" name="Picture 3"/>
          <p:cNvPicPr/>
          <p:nvPr/>
        </p:nvPicPr>
        <p:blipFill>
          <a:blip r:embed="rId2"/>
          <a:stretch/>
        </p:blipFill>
        <p:spPr>
          <a:xfrm>
            <a:off x="504000" y="1326600"/>
            <a:ext cx="4429080" cy="1503360"/>
          </a:xfrm>
          <a:prstGeom prst="rect">
            <a:avLst/>
          </a:prstGeom>
          <a:ln>
            <a:noFill/>
          </a:ln>
        </p:spPr>
      </p:pic>
      <p:pic>
        <p:nvPicPr>
          <p:cNvPr id="691" name="Picture 2"/>
          <p:cNvPicPr/>
          <p:nvPr/>
        </p:nvPicPr>
        <p:blipFill>
          <a:blip r:embed="rId3"/>
          <a:stretch/>
        </p:blipFill>
        <p:spPr>
          <a:xfrm>
            <a:off x="5152680" y="1326600"/>
            <a:ext cx="4422240" cy="1713240"/>
          </a:xfrm>
          <a:prstGeom prst="rect">
            <a:avLst/>
          </a:prstGeom>
          <a:ln>
            <a:noFill/>
          </a:ln>
        </p:spPr>
      </p:pic>
      <p:pic>
        <p:nvPicPr>
          <p:cNvPr id="692" name="Picture 4"/>
          <p:cNvPicPr/>
          <p:nvPr/>
        </p:nvPicPr>
        <p:blipFill>
          <a:blip r:embed="rId4"/>
          <a:stretch/>
        </p:blipFill>
        <p:spPr>
          <a:xfrm>
            <a:off x="504000" y="3065760"/>
            <a:ext cx="4422240" cy="1775880"/>
          </a:xfrm>
          <a:prstGeom prst="rect">
            <a:avLst/>
          </a:prstGeom>
          <a:ln>
            <a:noFill/>
          </a:ln>
        </p:spPr>
      </p:pic>
      <p:pic>
        <p:nvPicPr>
          <p:cNvPr id="693" name="Picture 5"/>
          <p:cNvPicPr/>
          <p:nvPr/>
        </p:nvPicPr>
        <p:blipFill>
          <a:blip r:embed="rId5"/>
          <a:stretch/>
        </p:blipFill>
        <p:spPr>
          <a:xfrm>
            <a:off x="4846320" y="3226680"/>
            <a:ext cx="4658760" cy="1614960"/>
          </a:xfrm>
          <a:prstGeom prst="rect">
            <a:avLst/>
          </a:prstGeom>
          <a:ln>
            <a:noFill/>
          </a:ln>
        </p:spPr>
      </p:pic>
      <p:sp>
        <p:nvSpPr>
          <p:cNvPr id="694" name="Line 3"/>
          <p:cNvSpPr/>
          <p:nvPr/>
        </p:nvSpPr>
        <p:spPr>
          <a:xfrm flipH="1">
            <a:off x="0" y="78696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695" name="Line 4"/>
          <p:cNvSpPr/>
          <p:nvPr/>
        </p:nvSpPr>
        <p:spPr>
          <a:xfrm>
            <a:off x="504000" y="78696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96" name="CustomShape 5"/>
          <p:cNvSpPr/>
          <p:nvPr/>
        </p:nvSpPr>
        <p:spPr>
          <a:xfrm>
            <a:off x="548640" y="1097280"/>
            <a:ext cx="2007000" cy="26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1" strike="noStrike" spc="-1">
                <a:solidFill>
                  <a:srgbClr val="000000"/>
                </a:solidFill>
                <a:latin typeface="Calibri"/>
                <a:ea typeface="DejaVu Sans"/>
              </a:rPr>
              <a:t>Hypothesis Testing</a:t>
            </a:r>
            <a:endParaRPr lang="en-US" sz="1400" b="0" strike="noStrike" spc="-1">
              <a:latin typeface="Arial"/>
            </a:endParaRPr>
          </a:p>
        </p:txBody>
      </p:sp>
      <p:sp>
        <p:nvSpPr>
          <p:cNvPr id="697" name="CustomShape 6"/>
          <p:cNvSpPr/>
          <p:nvPr/>
        </p:nvSpPr>
        <p:spPr>
          <a:xfrm>
            <a:off x="5394960" y="1008720"/>
            <a:ext cx="228132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1" strike="noStrike" spc="-1">
                <a:solidFill>
                  <a:srgbClr val="000000"/>
                </a:solidFill>
                <a:latin typeface="Calibri"/>
                <a:ea typeface="DejaVu Sans"/>
              </a:rPr>
              <a:t>Powerful graphs using R</a:t>
            </a:r>
            <a:endParaRPr lang="en-US" sz="1600" b="0" strike="noStrike" spc="-1">
              <a:latin typeface="Arial"/>
            </a:endParaRPr>
          </a:p>
        </p:txBody>
      </p:sp>
      <p:sp>
        <p:nvSpPr>
          <p:cNvPr id="698" name="CustomShape 7"/>
          <p:cNvSpPr/>
          <p:nvPr/>
        </p:nvSpPr>
        <p:spPr>
          <a:xfrm>
            <a:off x="731520" y="4937760"/>
            <a:ext cx="2647080" cy="26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1" strike="noStrike" spc="-1">
                <a:solidFill>
                  <a:srgbClr val="000000"/>
                </a:solidFill>
                <a:latin typeface="Calibri"/>
                <a:ea typeface="DejaVu Sans"/>
              </a:rPr>
              <a:t>Linear Regression</a:t>
            </a:r>
            <a:endParaRPr lang="en-US" sz="1400" b="0" strike="noStrike" spc="-1">
              <a:latin typeface="Arial"/>
            </a:endParaRPr>
          </a:p>
        </p:txBody>
      </p:sp>
      <p:sp>
        <p:nvSpPr>
          <p:cNvPr id="699" name="CustomShape 8"/>
          <p:cNvSpPr/>
          <p:nvPr/>
        </p:nvSpPr>
        <p:spPr>
          <a:xfrm>
            <a:off x="5669280" y="4937760"/>
            <a:ext cx="2281320" cy="26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1" strike="noStrike" spc="-1">
                <a:solidFill>
                  <a:srgbClr val="000000"/>
                </a:solidFill>
                <a:latin typeface="Calibri"/>
                <a:ea typeface="DejaVu Sans"/>
              </a:rPr>
              <a:t>Clustering</a:t>
            </a: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Reserved keywords</a:t>
            </a:r>
            <a:endParaRPr lang="en-US" sz="2800" b="0" strike="noStrike" spc="-1">
              <a:latin typeface="Arial"/>
            </a:endParaRPr>
          </a:p>
        </p:txBody>
      </p:sp>
      <p:sp>
        <p:nvSpPr>
          <p:cNvPr id="701"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02"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03" name="CustomShape 4"/>
          <p:cNvSpPr/>
          <p:nvPr/>
        </p:nvSpPr>
        <p:spPr>
          <a:xfrm>
            <a:off x="548640" y="1280160"/>
            <a:ext cx="9050040" cy="107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Times New Roman"/>
                <a:ea typeface="DejaVu Sans"/>
              </a:rPr>
              <a:t>Reserved words in R programming are a set of words that have special meaning and cannot be used as an identifier (variable name, function name etc).</a:t>
            </a:r>
            <a:endParaRPr lang="en-US" sz="2000" b="0" strike="noStrike" spc="-1">
              <a:latin typeface="Arial"/>
            </a:endParaRPr>
          </a:p>
          <a:p>
            <a:pPr marL="216000"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Times New Roman"/>
                <a:ea typeface="DejaVu Sans"/>
              </a:rPr>
              <a:t>Here is a list of reserved words in the R's parser.</a:t>
            </a:r>
            <a:endParaRPr lang="en-US" sz="2000" b="0" strike="noStrike" spc="-1">
              <a:latin typeface="Arial"/>
            </a:endParaRPr>
          </a:p>
        </p:txBody>
      </p:sp>
      <p:pic>
        <p:nvPicPr>
          <p:cNvPr id="704" name="Picture 2"/>
          <p:cNvPicPr/>
          <p:nvPr/>
        </p:nvPicPr>
        <p:blipFill>
          <a:blip r:embed="rId2"/>
          <a:stretch/>
        </p:blipFill>
        <p:spPr>
          <a:xfrm>
            <a:off x="706680" y="2468880"/>
            <a:ext cx="8800560" cy="264636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Reserved keywords</a:t>
            </a:r>
            <a:endParaRPr lang="en-US" sz="2800" b="0" strike="noStrike" spc="-1">
              <a:latin typeface="Arial"/>
            </a:endParaRPr>
          </a:p>
        </p:txBody>
      </p:sp>
      <p:sp>
        <p:nvSpPr>
          <p:cNvPr id="706"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07"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08" name="CustomShape 4"/>
          <p:cNvSpPr/>
          <p:nvPr/>
        </p:nvSpPr>
        <p:spPr>
          <a:xfrm>
            <a:off x="548640" y="1280160"/>
            <a:ext cx="9050040" cy="327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spcBef>
                <a:spcPts val="850"/>
              </a:spcBef>
              <a:spcAft>
                <a:spcPts val="850"/>
              </a:spcAft>
              <a:buClr>
                <a:srgbClr val="000000"/>
              </a:buClr>
              <a:buSzPct val="45000"/>
              <a:buFont typeface="Wingdings" charset="2"/>
              <a:buChar char=""/>
            </a:pPr>
            <a:r>
              <a:rPr lang="en-US" sz="2000" b="0" strike="noStrike" spc="-1">
                <a:solidFill>
                  <a:srgbClr val="101820"/>
                </a:solidFill>
                <a:latin typeface="Times New Roman"/>
                <a:ea typeface="DejaVu Sans"/>
              </a:rPr>
              <a:t>Among these words, </a:t>
            </a:r>
            <a:r>
              <a:rPr lang="en-US" sz="2000" b="1" strike="noStrike" spc="-1">
                <a:solidFill>
                  <a:srgbClr val="101820"/>
                </a:solidFill>
                <a:latin typeface="Times New Roman"/>
                <a:ea typeface="DejaVu Sans"/>
              </a:rPr>
              <a:t>if</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else</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repeat</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while</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function</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for</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in</a:t>
            </a:r>
            <a:r>
              <a:rPr lang="en-US" sz="2000" b="0" strike="noStrike" spc="-1">
                <a:solidFill>
                  <a:srgbClr val="101820"/>
                </a:solidFill>
                <a:latin typeface="Times New Roman"/>
                <a:ea typeface="DejaVu Sans"/>
              </a:rPr>
              <a:t>, </a:t>
            </a:r>
            <a:r>
              <a:rPr lang="en-US" sz="2000" b="1" strike="noStrike" spc="-1">
                <a:solidFill>
                  <a:srgbClr val="101820"/>
                </a:solidFill>
                <a:latin typeface="Times New Roman"/>
                <a:ea typeface="DejaVu Sans"/>
              </a:rPr>
              <a:t>next</a:t>
            </a:r>
            <a:r>
              <a:rPr lang="en-US" sz="2000" b="0" strike="noStrike" spc="-1">
                <a:solidFill>
                  <a:srgbClr val="101820"/>
                </a:solidFill>
                <a:latin typeface="Times New Roman"/>
                <a:ea typeface="DejaVu Sans"/>
              </a:rPr>
              <a:t> and </a:t>
            </a:r>
            <a:r>
              <a:rPr lang="en-US" sz="2000" b="1" strike="noStrike" spc="-1">
                <a:solidFill>
                  <a:srgbClr val="101820"/>
                </a:solidFill>
                <a:latin typeface="Times New Roman"/>
                <a:ea typeface="DejaVu Sans"/>
              </a:rPr>
              <a:t>break</a:t>
            </a:r>
            <a:r>
              <a:rPr lang="en-US" sz="2000" b="0" strike="noStrike" spc="-1">
                <a:solidFill>
                  <a:srgbClr val="101820"/>
                </a:solidFill>
                <a:latin typeface="Times New Roman"/>
                <a:ea typeface="DejaVu Sans"/>
              </a:rPr>
              <a:t> are used for conditions, loops and user defined functions. They form the basic building blocks of programming in R.</a:t>
            </a:r>
            <a:endParaRPr lang="en-US" sz="2000" b="0" strike="noStrike" spc="-1">
              <a:latin typeface="Arial"/>
            </a:endParaRPr>
          </a:p>
          <a:p>
            <a:pPr marL="216000" indent="-213480" algn="just">
              <a:lnSpc>
                <a:spcPct val="100000"/>
              </a:lnSpc>
              <a:spcBef>
                <a:spcPts val="850"/>
              </a:spcBef>
              <a:spcAft>
                <a:spcPts val="850"/>
              </a:spcAft>
              <a:buClr>
                <a:srgbClr val="000000"/>
              </a:buClr>
              <a:buSzPct val="45000"/>
              <a:buFont typeface="Wingdings" charset="2"/>
              <a:buChar char=""/>
            </a:pPr>
            <a:r>
              <a:rPr lang="en-US" sz="2000" b="1" strike="noStrike" spc="-1">
                <a:solidFill>
                  <a:srgbClr val="101820"/>
                </a:solidFill>
                <a:latin typeface="Times New Roman"/>
                <a:ea typeface="DejaVu Sans"/>
              </a:rPr>
              <a:t>TRUE</a:t>
            </a:r>
            <a:r>
              <a:rPr lang="en-US" sz="2000" b="0" strike="noStrike" spc="-1">
                <a:solidFill>
                  <a:srgbClr val="101820"/>
                </a:solidFill>
                <a:latin typeface="Times New Roman"/>
                <a:ea typeface="DejaVu Sans"/>
              </a:rPr>
              <a:t> and </a:t>
            </a:r>
            <a:r>
              <a:rPr lang="en-US" sz="2000" b="1" strike="noStrike" spc="-1">
                <a:solidFill>
                  <a:srgbClr val="101820"/>
                </a:solidFill>
                <a:latin typeface="Times New Roman"/>
                <a:ea typeface="DejaVu Sans"/>
              </a:rPr>
              <a:t>FALSE</a:t>
            </a:r>
            <a:r>
              <a:rPr lang="en-US" sz="2000" b="0" strike="noStrike" spc="-1">
                <a:solidFill>
                  <a:srgbClr val="101820"/>
                </a:solidFill>
                <a:latin typeface="Times New Roman"/>
                <a:ea typeface="DejaVu Sans"/>
              </a:rPr>
              <a:t> are the logical constants in R.</a:t>
            </a:r>
            <a:endParaRPr lang="en-US" sz="2000" b="0" strike="noStrike" spc="-1">
              <a:latin typeface="Arial"/>
            </a:endParaRPr>
          </a:p>
          <a:p>
            <a:pPr marL="216000" indent="-213480" algn="just">
              <a:lnSpc>
                <a:spcPct val="100000"/>
              </a:lnSpc>
              <a:spcBef>
                <a:spcPts val="850"/>
              </a:spcBef>
              <a:spcAft>
                <a:spcPts val="850"/>
              </a:spcAft>
              <a:buClr>
                <a:srgbClr val="000000"/>
              </a:buClr>
              <a:buSzPct val="45000"/>
              <a:buFont typeface="Wingdings" charset="2"/>
              <a:buChar char=""/>
            </a:pPr>
            <a:r>
              <a:rPr lang="en-US" sz="2000" b="1" strike="noStrike" spc="-1">
                <a:solidFill>
                  <a:srgbClr val="101820"/>
                </a:solidFill>
                <a:latin typeface="Times New Roman"/>
                <a:ea typeface="DejaVu Sans"/>
              </a:rPr>
              <a:t>NULL</a:t>
            </a:r>
            <a:r>
              <a:rPr lang="en-US" sz="2000" b="0" strike="noStrike" spc="-1">
                <a:solidFill>
                  <a:srgbClr val="101820"/>
                </a:solidFill>
                <a:latin typeface="Times New Roman"/>
                <a:ea typeface="DejaVu Sans"/>
              </a:rPr>
              <a:t> represents the absence of a value or an undefined value.</a:t>
            </a:r>
            <a:endParaRPr lang="en-US" sz="2000" b="0" strike="noStrike" spc="-1">
              <a:latin typeface="Arial"/>
            </a:endParaRPr>
          </a:p>
          <a:p>
            <a:pPr marL="216000" indent="-213480" algn="just">
              <a:lnSpc>
                <a:spcPct val="100000"/>
              </a:lnSpc>
              <a:spcBef>
                <a:spcPts val="850"/>
              </a:spcBef>
              <a:spcAft>
                <a:spcPts val="850"/>
              </a:spcAft>
              <a:buClr>
                <a:srgbClr val="000000"/>
              </a:buClr>
              <a:buSzPct val="45000"/>
              <a:buFont typeface="Wingdings" charset="2"/>
              <a:buChar char=""/>
            </a:pPr>
            <a:r>
              <a:rPr lang="en-US" sz="2000" b="1" strike="noStrike" spc="-1">
                <a:solidFill>
                  <a:srgbClr val="101820"/>
                </a:solidFill>
                <a:latin typeface="Times New Roman"/>
                <a:ea typeface="DejaVu Sans"/>
              </a:rPr>
              <a:t>Inf</a:t>
            </a:r>
            <a:r>
              <a:rPr lang="en-US" sz="2000" b="0" strike="noStrike" spc="-1">
                <a:solidFill>
                  <a:srgbClr val="101820"/>
                </a:solidFill>
                <a:latin typeface="Times New Roman"/>
                <a:ea typeface="DejaVu Sans"/>
              </a:rPr>
              <a:t> is for "Infinity", for example when 1 is divided by 0 whereas </a:t>
            </a:r>
            <a:r>
              <a:rPr lang="en-US" sz="2000" b="1" strike="noStrike" spc="-1">
                <a:solidFill>
                  <a:srgbClr val="101820"/>
                </a:solidFill>
                <a:latin typeface="Times New Roman"/>
                <a:ea typeface="DejaVu Sans"/>
              </a:rPr>
              <a:t>NaN</a:t>
            </a:r>
            <a:r>
              <a:rPr lang="en-US" sz="2000" b="0" strike="noStrike" spc="-1">
                <a:solidFill>
                  <a:srgbClr val="101820"/>
                </a:solidFill>
                <a:latin typeface="Times New Roman"/>
                <a:ea typeface="DejaVu Sans"/>
              </a:rPr>
              <a:t> is for "Not a Number", for example when 0 is divided by 0.</a:t>
            </a:r>
            <a:endParaRPr lang="en-US" sz="2000" b="0" strike="noStrike" spc="-1">
              <a:latin typeface="Arial"/>
            </a:endParaRPr>
          </a:p>
          <a:p>
            <a:pPr>
              <a:lnSpc>
                <a:spcPct val="100000"/>
              </a:lnSpc>
              <a:spcBef>
                <a:spcPts val="1417"/>
              </a:spcBef>
              <a:spcAft>
                <a:spcPts val="1417"/>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Reserved keywords</a:t>
            </a:r>
            <a:endParaRPr lang="en-US" sz="2800" b="0" strike="noStrike" spc="-1">
              <a:latin typeface="Arial"/>
            </a:endParaRPr>
          </a:p>
        </p:txBody>
      </p:sp>
      <p:sp>
        <p:nvSpPr>
          <p:cNvPr id="710"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11"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12" name="CustomShape 4"/>
          <p:cNvSpPr/>
          <p:nvPr/>
        </p:nvSpPr>
        <p:spPr>
          <a:xfrm>
            <a:off x="516600" y="1249200"/>
            <a:ext cx="8760240" cy="17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spcBef>
                <a:spcPts val="283"/>
              </a:spcBef>
              <a:spcAft>
                <a:spcPts val="283"/>
              </a:spcAft>
              <a:buClr>
                <a:srgbClr val="000000"/>
              </a:buClr>
              <a:buSzPct val="45000"/>
              <a:buFont typeface="Wingdings" charset="2"/>
              <a:buChar char=""/>
            </a:pPr>
            <a:r>
              <a:rPr lang="en-US" sz="2000" b="1" strike="noStrike" spc="-1">
                <a:solidFill>
                  <a:srgbClr val="101820"/>
                </a:solidFill>
                <a:latin typeface="Times New Roman"/>
                <a:ea typeface="DejaVu Sans"/>
              </a:rPr>
              <a:t>NA</a:t>
            </a:r>
            <a:r>
              <a:rPr lang="en-US" sz="2000" b="0" strike="noStrike" spc="-1">
                <a:solidFill>
                  <a:srgbClr val="101820"/>
                </a:solidFill>
                <a:latin typeface="Times New Roman"/>
                <a:ea typeface="DejaVu Sans"/>
              </a:rPr>
              <a:t> stands for "Not Available" and is used to represent missing values.</a:t>
            </a:r>
            <a:endParaRPr lang="en-US" sz="2000" b="0" strike="noStrike" spc="-1">
              <a:latin typeface="Arial"/>
            </a:endParaRPr>
          </a:p>
          <a:p>
            <a:pPr marL="216000" indent="-213480" algn="just">
              <a:lnSpc>
                <a:spcPct val="100000"/>
              </a:lnSpc>
              <a:spcBef>
                <a:spcPts val="283"/>
              </a:spcBef>
              <a:spcAft>
                <a:spcPts val="283"/>
              </a:spcAft>
              <a:buClr>
                <a:srgbClr val="000000"/>
              </a:buClr>
              <a:buSzPct val="45000"/>
              <a:buFont typeface="Wingdings" charset="2"/>
              <a:buChar char=""/>
            </a:pPr>
            <a:r>
              <a:rPr lang="en-US" sz="2000" b="0" strike="noStrike" spc="-1">
                <a:solidFill>
                  <a:srgbClr val="101820"/>
                </a:solidFill>
                <a:latin typeface="Times New Roman"/>
                <a:ea typeface="DejaVu Sans"/>
              </a:rPr>
              <a:t>R is a case sensitive language. Which mean that </a:t>
            </a:r>
            <a:r>
              <a:rPr lang="en-US" sz="2000" b="1" strike="noStrike" spc="-1">
                <a:solidFill>
                  <a:srgbClr val="101820"/>
                </a:solidFill>
                <a:latin typeface="Times New Roman"/>
                <a:ea typeface="DejaVu Sans"/>
              </a:rPr>
              <a:t>TRUE</a:t>
            </a:r>
            <a:r>
              <a:rPr lang="en-US" sz="2000" b="0" strike="noStrike" spc="-1">
                <a:solidFill>
                  <a:srgbClr val="101820"/>
                </a:solidFill>
                <a:latin typeface="Times New Roman"/>
                <a:ea typeface="DejaVu Sans"/>
              </a:rPr>
              <a:t> and </a:t>
            </a:r>
            <a:r>
              <a:rPr lang="en-US" sz="2000" b="1" strike="noStrike" spc="-1">
                <a:solidFill>
                  <a:srgbClr val="101820"/>
                </a:solidFill>
                <a:latin typeface="Times New Roman"/>
                <a:ea typeface="DejaVu Sans"/>
              </a:rPr>
              <a:t>True</a:t>
            </a:r>
            <a:r>
              <a:rPr lang="en-US" sz="2000" b="0" strike="noStrike" spc="-1">
                <a:solidFill>
                  <a:srgbClr val="101820"/>
                </a:solidFill>
                <a:latin typeface="Times New Roman"/>
                <a:ea typeface="DejaVu Sans"/>
              </a:rPr>
              <a:t> are not the same.</a:t>
            </a:r>
            <a:endParaRPr lang="en-US" sz="2000" b="0" strike="noStrike" spc="-1">
              <a:latin typeface="Arial"/>
            </a:endParaRPr>
          </a:p>
          <a:p>
            <a:pPr marL="216000" indent="-213480" algn="just">
              <a:lnSpc>
                <a:spcPct val="100000"/>
              </a:lnSpc>
              <a:spcBef>
                <a:spcPts val="283"/>
              </a:spcBef>
              <a:spcAft>
                <a:spcPts val="283"/>
              </a:spcAft>
              <a:buClr>
                <a:srgbClr val="000000"/>
              </a:buClr>
              <a:buSzPct val="45000"/>
              <a:buFont typeface="Wingdings" charset="2"/>
              <a:buChar char=""/>
            </a:pPr>
            <a:r>
              <a:rPr lang="en-US" sz="2000" b="0" strike="noStrike" spc="-1">
                <a:solidFill>
                  <a:srgbClr val="101820"/>
                </a:solidFill>
                <a:latin typeface="Times New Roman"/>
                <a:ea typeface="DejaVu Sans"/>
              </a:rPr>
              <a:t>While the first one is a reserved word denoting a logical constant in R, the latter can be used a variable name.</a:t>
            </a:r>
            <a:endParaRPr lang="en-US" sz="2000" b="0" strike="noStrike" spc="-1">
              <a:latin typeface="Arial"/>
            </a:endParaRPr>
          </a:p>
        </p:txBody>
      </p:sp>
      <p:pic>
        <p:nvPicPr>
          <p:cNvPr id="713" name="Picture 3"/>
          <p:cNvPicPr/>
          <p:nvPr/>
        </p:nvPicPr>
        <p:blipFill>
          <a:blip r:embed="rId2"/>
          <a:stretch/>
        </p:blipFill>
        <p:spPr>
          <a:xfrm>
            <a:off x="660960" y="3175560"/>
            <a:ext cx="8607600" cy="1816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Times New Roman"/>
                <a:ea typeface="DejaVu Sans"/>
              </a:rPr>
              <a:t>Variables in R</a:t>
            </a:r>
            <a:endParaRPr lang="en-US" sz="3200" b="0" strike="noStrike" spc="-1">
              <a:latin typeface="Arial"/>
            </a:endParaRPr>
          </a:p>
        </p:txBody>
      </p:sp>
      <p:sp>
        <p:nvSpPr>
          <p:cNvPr id="715"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16"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17" name="CustomShape 4"/>
          <p:cNvSpPr/>
          <p:nvPr/>
        </p:nvSpPr>
        <p:spPr>
          <a:xfrm>
            <a:off x="548640" y="1136160"/>
            <a:ext cx="9050040" cy="408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Variables are used to store data, whose value can be changed according to our need. Unique name given to variable (function and objects as well) is identifier.</a:t>
            </a:r>
            <a:endParaRPr lang="en-US" sz="2000" b="0" strike="noStrike" spc="-1">
              <a:latin typeface="Arial"/>
            </a:endParaRPr>
          </a:p>
          <a:p>
            <a:pPr marL="216000"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Rules for writing Identifiers in R.</a:t>
            </a:r>
            <a:endParaRPr lang="en-US" sz="2000" b="0" strike="noStrike" spc="-1">
              <a:latin typeface="Arial"/>
            </a:endParaRPr>
          </a:p>
          <a:p>
            <a:pPr marL="432000" lvl="1"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Identifiers can be a combination of letters, digits, period (.) and underscore (_).</a:t>
            </a:r>
            <a:endParaRPr lang="en-US" sz="2000" b="0" strike="noStrike" spc="-1">
              <a:latin typeface="Arial"/>
            </a:endParaRPr>
          </a:p>
          <a:p>
            <a:pPr marL="432000" lvl="1"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It must start with a letter or a period. If it starts with a period, it cannot be followed by a digit.</a:t>
            </a:r>
            <a:endParaRPr lang="en-US" sz="2000" b="0" strike="noStrike" spc="-1">
              <a:latin typeface="Arial"/>
            </a:endParaRPr>
          </a:p>
          <a:p>
            <a:pPr marL="432000" lvl="1"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Reserved words in R cannot be used as identifiers.</a:t>
            </a:r>
            <a:endParaRPr lang="en-US" sz="2000" b="0" strike="noStrike" spc="-1">
              <a:latin typeface="Arial"/>
            </a:endParaRPr>
          </a:p>
          <a:p>
            <a:pPr marL="216000" indent="-213480">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Times New Roman"/>
                <a:ea typeface="DejaVu Sans"/>
              </a:rPr>
              <a:t>Valid identifiers in R</a:t>
            </a:r>
            <a:endParaRPr lang="en-US" sz="2000" b="0" strike="noStrike" spc="-1">
              <a:latin typeface="Arial"/>
            </a:endParaRPr>
          </a:p>
          <a:p>
            <a:pPr marL="432000" lvl="1" indent="-213480">
              <a:lnSpc>
                <a:spcPct val="100000"/>
              </a:lnSpc>
              <a:spcBef>
                <a:spcPts val="283"/>
              </a:spcBef>
              <a:spcAft>
                <a:spcPts val="283"/>
              </a:spcAft>
              <a:buClr>
                <a:srgbClr val="000000"/>
              </a:buClr>
              <a:buSzPct val="45000"/>
              <a:buFont typeface="Wingdings" charset="2"/>
              <a:buChar char=""/>
            </a:pPr>
            <a:r>
              <a:rPr lang="en-US" sz="2000" b="1" strike="noStrike" spc="-1">
                <a:solidFill>
                  <a:srgbClr val="000000"/>
                </a:solidFill>
                <a:latin typeface="Times New Roman"/>
                <a:ea typeface="DejaVu Sans"/>
              </a:rPr>
              <a:t>total, Sum, .fine.with.dot, this_is_acceptable, Number5</a:t>
            </a:r>
            <a:endParaRPr lang="en-US" sz="2000" b="0" strike="noStrike" spc="-1">
              <a:latin typeface="Arial"/>
            </a:endParaRPr>
          </a:p>
          <a:p>
            <a:pPr marL="216000" indent="-213480" algn="just">
              <a:lnSpc>
                <a:spcPct val="100000"/>
              </a:lnSpc>
              <a:spcBef>
                <a:spcPts val="1134"/>
              </a:spcBef>
              <a:spcAft>
                <a:spcPts val="1134"/>
              </a:spcAft>
              <a:buClr>
                <a:srgbClr val="000000"/>
              </a:buClr>
              <a:buSzPct val="45000"/>
              <a:buFont typeface="Wingdings" charset="2"/>
              <a:buChar char=""/>
            </a:pPr>
            <a:r>
              <a:rPr lang="en-US" sz="2000" b="0" strike="noStrike" spc="-1">
                <a:solidFill>
                  <a:srgbClr val="000000"/>
                </a:solidFill>
                <a:latin typeface="Times New Roman"/>
                <a:ea typeface="DejaVu Sans"/>
              </a:rPr>
              <a:t>Invalid identifiers in R</a:t>
            </a:r>
            <a:endParaRPr lang="en-US" sz="2000" b="0" strike="noStrike" spc="-1">
              <a:latin typeface="Arial"/>
            </a:endParaRPr>
          </a:p>
          <a:p>
            <a:pPr marL="432000" lvl="1" indent="-213480" algn="just">
              <a:lnSpc>
                <a:spcPct val="100000"/>
              </a:lnSpc>
              <a:spcBef>
                <a:spcPts val="1134"/>
              </a:spcBef>
              <a:spcAft>
                <a:spcPts val="1134"/>
              </a:spcAft>
              <a:buClr>
                <a:srgbClr val="000000"/>
              </a:buClr>
              <a:buSzPct val="45000"/>
              <a:buFont typeface="Wingdings" charset="2"/>
              <a:buChar char=""/>
            </a:pPr>
            <a:r>
              <a:rPr lang="en-US" sz="2000" b="1" strike="noStrike" spc="-1">
                <a:solidFill>
                  <a:srgbClr val="000000"/>
                </a:solidFill>
                <a:latin typeface="Times New Roman"/>
                <a:ea typeface="DejaVu Sans"/>
              </a:rPr>
              <a:t>tot@l, 5um, _fine, TRUE, .0ne</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600" b="1" strike="noStrike" spc="-1">
                <a:solidFill>
                  <a:srgbClr val="000000"/>
                </a:solidFill>
                <a:latin typeface="Calibri"/>
                <a:ea typeface="DejaVu Sans"/>
              </a:rPr>
              <a:t>R Operators</a:t>
            </a:r>
            <a:endParaRPr lang="en-US" sz="3600" b="0" strike="noStrike" spc="-1">
              <a:latin typeface="Arial"/>
            </a:endParaRPr>
          </a:p>
        </p:txBody>
      </p:sp>
      <p:sp>
        <p:nvSpPr>
          <p:cNvPr id="719"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20"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21" name="CustomShape 4"/>
          <p:cNvSpPr/>
          <p:nvPr/>
        </p:nvSpPr>
        <p:spPr>
          <a:xfrm>
            <a:off x="548640" y="884160"/>
            <a:ext cx="9050040" cy="429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R has many operators to carry out different mathematical and logical operations.</a:t>
            </a:r>
            <a:endParaRPr lang="en-US" sz="2000" b="0" strike="noStrike" spc="-1">
              <a:latin typeface="Arial"/>
            </a:endParaRPr>
          </a:p>
          <a:p>
            <a:pPr marL="216000"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Operators in R can mainly be classified into the following categories.</a:t>
            </a:r>
            <a:endParaRPr lang="en-US" sz="2000" b="0" strike="noStrike" spc="-1">
              <a:latin typeface="Arial"/>
            </a:endParaRPr>
          </a:p>
          <a:p>
            <a:pPr marL="216000"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Type of operators in R</a:t>
            </a:r>
            <a:endParaRPr lang="en-US" sz="2000" b="0" strike="noStrike" spc="-1">
              <a:latin typeface="Arial"/>
            </a:endParaRPr>
          </a:p>
          <a:p>
            <a:pPr marL="432000" lvl="1"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Arithmetic operators</a:t>
            </a:r>
            <a:endParaRPr lang="en-US" sz="2000" b="0" strike="noStrike" spc="-1">
              <a:latin typeface="Arial"/>
            </a:endParaRPr>
          </a:p>
          <a:p>
            <a:pPr marL="432000" lvl="1"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Relational operators</a:t>
            </a:r>
            <a:endParaRPr lang="en-US" sz="2000" b="0" strike="noStrike" spc="-1">
              <a:latin typeface="Arial"/>
            </a:endParaRPr>
          </a:p>
          <a:p>
            <a:pPr marL="432000" lvl="1"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Logical operators</a:t>
            </a:r>
            <a:endParaRPr lang="en-US" sz="2000" b="0" strike="noStrike" spc="-1">
              <a:latin typeface="Arial"/>
            </a:endParaRPr>
          </a:p>
          <a:p>
            <a:pPr marL="432000" lvl="1" indent="-213480">
              <a:lnSpc>
                <a:spcPct val="100000"/>
              </a:lnSpc>
              <a:spcBef>
                <a:spcPts val="567"/>
              </a:spcBef>
              <a:spcAft>
                <a:spcPts val="567"/>
              </a:spcAft>
              <a:buClr>
                <a:srgbClr val="000000"/>
              </a:buClr>
              <a:buSzPct val="45000"/>
              <a:buFont typeface="Wingdings" charset="2"/>
              <a:buChar char=""/>
            </a:pPr>
            <a:r>
              <a:rPr lang="en-US" sz="2000" b="0" strike="noStrike" spc="-1">
                <a:solidFill>
                  <a:srgbClr val="000000"/>
                </a:solidFill>
                <a:latin typeface="Calibri"/>
                <a:ea typeface="DejaVu Sans"/>
              </a:rPr>
              <a:t>Assignment operators</a:t>
            </a:r>
            <a:endParaRPr lang="en-US" sz="2000" b="0" strike="noStrike" spc="-1">
              <a:latin typeface="Arial"/>
            </a:endParaRPr>
          </a:p>
          <a:p>
            <a:pPr marL="216000" indent="-213480">
              <a:lnSpc>
                <a:spcPct val="100000"/>
              </a:lnSpc>
              <a:spcBef>
                <a:spcPts val="567"/>
              </a:spcBef>
              <a:spcAft>
                <a:spcPts val="567"/>
              </a:spcAft>
              <a:buClr>
                <a:srgbClr val="000000"/>
              </a:buClr>
              <a:buSzPct val="45000"/>
              <a:buFont typeface="Wingdings" charset="2"/>
              <a:buChar char=""/>
            </a:pPr>
            <a:r>
              <a:rPr lang="en-US" sz="2000" b="1" strike="noStrike" spc="-1">
                <a:solidFill>
                  <a:srgbClr val="000000"/>
                </a:solidFill>
                <a:latin typeface="Calibri"/>
                <a:ea typeface="DejaVu Sans"/>
              </a:rPr>
              <a:t>R Arithmetic Operators</a:t>
            </a:r>
            <a:endParaRPr lang="en-US" sz="2000" b="0" strike="noStrike" spc="-1">
              <a:latin typeface="Arial"/>
            </a:endParaRPr>
          </a:p>
          <a:p>
            <a:pPr marL="216000" indent="-213480">
              <a:lnSpc>
                <a:spcPct val="100000"/>
              </a:lnSpc>
              <a:spcBef>
                <a:spcPts val="850"/>
              </a:spcBef>
              <a:spcAft>
                <a:spcPts val="850"/>
              </a:spcAft>
              <a:buClr>
                <a:srgbClr val="000000"/>
              </a:buClr>
              <a:buSzPct val="45000"/>
              <a:buFont typeface="Wingdings" charset="2"/>
              <a:buChar char=""/>
            </a:pPr>
            <a:r>
              <a:rPr lang="en-US" sz="2000" b="0" strike="noStrike" spc="-1">
                <a:solidFill>
                  <a:srgbClr val="000000"/>
                </a:solidFill>
                <a:latin typeface="Calibri"/>
                <a:ea typeface="DejaVu Sans"/>
              </a:rPr>
              <a:t>These operators are used to carry out mathematical operations like addition and multiplication. Here is a list of arithmetic operators available in R.</a:t>
            </a:r>
            <a:endParaRPr lang="en-US" sz="2000" b="0" strike="noStrike" spc="-1">
              <a:latin typeface="Arial"/>
            </a:endParaRPr>
          </a:p>
          <a:p>
            <a:pPr algn="ctr">
              <a:lnSpc>
                <a:spcPct val="100000"/>
              </a:lnSpc>
              <a:spcBef>
                <a:spcPts val="850"/>
              </a:spcBef>
              <a:spcAft>
                <a:spcPts val="850"/>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600" b="1" strike="noStrike" spc="-1">
                <a:solidFill>
                  <a:srgbClr val="000000"/>
                </a:solidFill>
                <a:latin typeface="Calibri"/>
                <a:ea typeface="DejaVu Sans"/>
              </a:rPr>
              <a:t>R Operators</a:t>
            </a:r>
            <a:endParaRPr lang="en-US" sz="3600" b="0" strike="noStrike" spc="-1">
              <a:latin typeface="Arial"/>
            </a:endParaRPr>
          </a:p>
        </p:txBody>
      </p:sp>
      <p:sp>
        <p:nvSpPr>
          <p:cNvPr id="723"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24"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725" name="Picture 7"/>
          <p:cNvPicPr/>
          <p:nvPr/>
        </p:nvPicPr>
        <p:blipFill>
          <a:blip r:embed="rId2"/>
          <a:stretch/>
        </p:blipFill>
        <p:spPr>
          <a:xfrm>
            <a:off x="542160" y="984240"/>
            <a:ext cx="6352200" cy="1852200"/>
          </a:xfrm>
          <a:prstGeom prst="rect">
            <a:avLst/>
          </a:prstGeom>
          <a:ln>
            <a:noFill/>
          </a:ln>
        </p:spPr>
      </p:pic>
      <p:pic>
        <p:nvPicPr>
          <p:cNvPr id="726" name="Picture 4"/>
          <p:cNvPicPr/>
          <p:nvPr/>
        </p:nvPicPr>
        <p:blipFill>
          <a:blip r:embed="rId3"/>
          <a:stretch/>
        </p:blipFill>
        <p:spPr>
          <a:xfrm>
            <a:off x="548640" y="2926080"/>
            <a:ext cx="6306840" cy="2660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 Relational Operators</a:t>
            </a:r>
            <a:endParaRPr lang="en-US" sz="2800" b="0" strike="noStrike" spc="-1">
              <a:latin typeface="Arial"/>
            </a:endParaRPr>
          </a:p>
        </p:txBody>
      </p:sp>
      <p:sp>
        <p:nvSpPr>
          <p:cNvPr id="728"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29"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30" name="CustomShape 4"/>
          <p:cNvSpPr/>
          <p:nvPr/>
        </p:nvSpPr>
        <p:spPr>
          <a:xfrm>
            <a:off x="548640" y="884160"/>
            <a:ext cx="9050040" cy="54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Calibri"/>
                <a:ea typeface="DejaVu Sans"/>
              </a:rPr>
              <a:t>Relational operators are used to compare between values. Here is a list of relational operators available in R.</a:t>
            </a:r>
            <a:endParaRPr lang="en-US" sz="1800" b="0" strike="noStrike" spc="-1">
              <a:latin typeface="Arial"/>
            </a:endParaRPr>
          </a:p>
        </p:txBody>
      </p:sp>
      <p:pic>
        <p:nvPicPr>
          <p:cNvPr id="731" name="Picture 4"/>
          <p:cNvPicPr/>
          <p:nvPr/>
        </p:nvPicPr>
        <p:blipFill>
          <a:blip r:embed="rId2"/>
          <a:stretch/>
        </p:blipFill>
        <p:spPr>
          <a:xfrm>
            <a:off x="625320" y="1723680"/>
            <a:ext cx="4950000" cy="3264120"/>
          </a:xfrm>
          <a:prstGeom prst="rect">
            <a:avLst/>
          </a:prstGeom>
          <a:ln>
            <a:noFill/>
          </a:ln>
        </p:spPr>
      </p:pic>
      <p:sp>
        <p:nvSpPr>
          <p:cNvPr id="732" name="CustomShape 5"/>
          <p:cNvSpPr/>
          <p:nvPr/>
        </p:nvSpPr>
        <p:spPr>
          <a:xfrm>
            <a:off x="619920" y="1407600"/>
            <a:ext cx="3549600" cy="31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Calibri"/>
                <a:ea typeface="DejaVu Sans"/>
              </a:rPr>
              <a:t>Relational Operators in 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 Relational Operators</a:t>
            </a:r>
            <a:endParaRPr lang="en-US" sz="2800" b="0" strike="noStrike" spc="-1">
              <a:latin typeface="Arial"/>
            </a:endParaRPr>
          </a:p>
        </p:txBody>
      </p:sp>
      <p:sp>
        <p:nvSpPr>
          <p:cNvPr id="734"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35"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736" name="Picture 4"/>
          <p:cNvPicPr/>
          <p:nvPr/>
        </p:nvPicPr>
        <p:blipFill>
          <a:blip r:embed="rId2"/>
          <a:stretch/>
        </p:blipFill>
        <p:spPr>
          <a:xfrm>
            <a:off x="640080" y="1371600"/>
            <a:ext cx="8775720" cy="3746520"/>
          </a:xfrm>
          <a:prstGeom prst="rect">
            <a:avLst/>
          </a:prstGeom>
          <a:ln>
            <a:noFill/>
          </a:ln>
        </p:spPr>
      </p:pic>
      <p:sp>
        <p:nvSpPr>
          <p:cNvPr id="737" name="CustomShape 4"/>
          <p:cNvSpPr/>
          <p:nvPr/>
        </p:nvSpPr>
        <p:spPr>
          <a:xfrm>
            <a:off x="640080" y="1005840"/>
            <a:ext cx="146304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Arial"/>
                <a:ea typeface="DejaVu Sans"/>
              </a:rPr>
              <a:t>Example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R Vectors</a:t>
            </a:r>
            <a:endParaRPr lang="en-US" sz="2800" b="0" strike="noStrike" spc="-1">
              <a:latin typeface="Arial"/>
            </a:endParaRPr>
          </a:p>
        </p:txBody>
      </p:sp>
      <p:sp>
        <p:nvSpPr>
          <p:cNvPr id="739"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40"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41" name="CustomShape 4"/>
          <p:cNvSpPr/>
          <p:nvPr/>
        </p:nvSpPr>
        <p:spPr>
          <a:xfrm>
            <a:off x="548640" y="884160"/>
            <a:ext cx="9050040" cy="129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Vector is a basic data structure in R. It contains element of the same type. The data types can be logical, integer, double, character, complex or raw.</a:t>
            </a:r>
            <a:endParaRPr lang="en-US" sz="1800" b="0" strike="noStrike" spc="-1">
              <a:latin typeface="Arial"/>
            </a:endParaRPr>
          </a:p>
          <a:p>
            <a:pPr marL="216000" indent="-2134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A vector's type can be checked with the </a:t>
            </a:r>
            <a:r>
              <a:rPr lang="en-US" sz="1800" b="1" strike="noStrike" spc="-1">
                <a:solidFill>
                  <a:srgbClr val="000000"/>
                </a:solidFill>
                <a:latin typeface="Calibri"/>
                <a:ea typeface="DejaVu Sans"/>
              </a:rPr>
              <a:t>typeof() </a:t>
            </a:r>
            <a:r>
              <a:rPr lang="en-US" sz="1800" b="0" strike="noStrike" spc="-1">
                <a:solidFill>
                  <a:srgbClr val="000000"/>
                </a:solidFill>
                <a:latin typeface="Calibri"/>
                <a:ea typeface="DejaVu Sans"/>
              </a:rPr>
              <a:t>function.</a:t>
            </a:r>
            <a:endParaRPr lang="en-US" sz="1800" b="0" strike="noStrike" spc="-1">
              <a:latin typeface="Arial"/>
            </a:endParaRPr>
          </a:p>
          <a:p>
            <a:pPr marL="216000" indent="-2134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Another important property of a vector is its length. This is the number of elements in the vector and can be checked with the function </a:t>
            </a:r>
            <a:r>
              <a:rPr lang="en-US" sz="1800" b="1" strike="noStrike" spc="-1">
                <a:solidFill>
                  <a:srgbClr val="000000"/>
                </a:solidFill>
                <a:latin typeface="Calibri"/>
                <a:ea typeface="DejaVu Sans"/>
              </a:rPr>
              <a:t>length()</a:t>
            </a:r>
            <a:r>
              <a:rPr lang="en-US" sz="1800" b="0" strike="noStrike" spc="-1">
                <a:solidFill>
                  <a:srgbClr val="000000"/>
                </a:solidFill>
                <a:latin typeface="Calibri"/>
                <a:ea typeface="DejaVu Sans"/>
              </a:rPr>
              <a:t>.</a:t>
            </a:r>
            <a:endParaRPr lang="en-US" sz="1800" b="0" strike="noStrike" spc="-1">
              <a:latin typeface="Arial"/>
            </a:endParaRPr>
          </a:p>
          <a:p>
            <a:pPr algn="just">
              <a:lnSpc>
                <a:spcPct val="100000"/>
              </a:lnSpc>
              <a:spcBef>
                <a:spcPts val="283"/>
              </a:spcBef>
              <a:spcAft>
                <a:spcPts val="283"/>
              </a:spcAft>
            </a:pPr>
            <a:endParaRPr lang="en-US" sz="1800" b="0" strike="noStrike" spc="-1">
              <a:latin typeface="Arial"/>
            </a:endParaRPr>
          </a:p>
          <a:p>
            <a:pPr algn="just">
              <a:lnSpc>
                <a:spcPct val="115000"/>
              </a:lnSpc>
            </a:pPr>
            <a:r>
              <a:rPr lang="en-US" sz="2400" b="1" strike="noStrike" spc="-1">
                <a:solidFill>
                  <a:srgbClr val="000000"/>
                </a:solidFill>
                <a:latin typeface="Calibri"/>
                <a:ea typeface="DejaVu Sans"/>
              </a:rPr>
              <a:t>How to create a Vector in R programming?</a:t>
            </a:r>
            <a:endParaRPr lang="en-US" sz="2400" b="0" strike="noStrike" spc="-1">
              <a:latin typeface="Arial"/>
            </a:endParaRPr>
          </a:p>
          <a:p>
            <a:pPr marL="216000" indent="-213480" algn="just">
              <a:lnSpc>
                <a:spcPct val="115000"/>
              </a:lnSpc>
              <a:buClr>
                <a:srgbClr val="000000"/>
              </a:buClr>
              <a:buSzPct val="45000"/>
              <a:buFont typeface="Wingdings" charset="2"/>
              <a:buChar char=""/>
            </a:pPr>
            <a:r>
              <a:rPr lang="en-US" sz="1800" b="0" strike="noStrike" spc="-1">
                <a:solidFill>
                  <a:srgbClr val="000000"/>
                </a:solidFill>
                <a:latin typeface="Calibri"/>
                <a:ea typeface="DejaVu Sans"/>
              </a:rPr>
              <a:t>Vectors are generally created using the </a:t>
            </a:r>
            <a:r>
              <a:rPr lang="en-US" sz="1800" b="1" strike="noStrike" spc="-1">
                <a:solidFill>
                  <a:srgbClr val="000000"/>
                </a:solidFill>
                <a:latin typeface="Calibri"/>
                <a:ea typeface="DejaVu Sans"/>
              </a:rPr>
              <a:t>c() </a:t>
            </a:r>
            <a:r>
              <a:rPr lang="en-US" sz="1800" b="0" strike="noStrike" spc="-1">
                <a:solidFill>
                  <a:srgbClr val="000000"/>
                </a:solidFill>
                <a:latin typeface="Calibri"/>
                <a:ea typeface="DejaVu Sans"/>
              </a:rPr>
              <a:t>function.</a:t>
            </a:r>
            <a:endParaRPr lang="en-US" sz="1800" b="0" strike="noStrike" spc="-1">
              <a:latin typeface="Arial"/>
            </a:endParaRPr>
          </a:p>
          <a:p>
            <a:pPr marL="216000" indent="-21348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Since, a vector must have elements of the same type, this function will try and coerce elements to the same type, if they are different.</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Operation on Vectors</a:t>
            </a:r>
            <a:endParaRPr lang="en-US" sz="2800" b="0" strike="noStrike" spc="-1">
              <a:latin typeface="Arial"/>
            </a:endParaRPr>
          </a:p>
        </p:txBody>
      </p:sp>
      <p:sp>
        <p:nvSpPr>
          <p:cNvPr id="743"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44"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45" name="CustomShape 4"/>
          <p:cNvSpPr/>
          <p:nvPr/>
        </p:nvSpPr>
        <p:spPr>
          <a:xfrm>
            <a:off x="548640" y="884160"/>
            <a:ext cx="9050040" cy="129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567"/>
              </a:spcBef>
              <a:spcAft>
                <a:spcPts val="567"/>
              </a:spcAft>
            </a:pPr>
            <a:r>
              <a:rPr lang="en-US" sz="1800" b="0" strike="noStrike" spc="-1">
                <a:solidFill>
                  <a:srgbClr val="000000"/>
                </a:solidFill>
                <a:latin typeface="Calibri"/>
                <a:ea typeface="DejaVu Sans"/>
              </a:rPr>
              <a:t>Coercion is from lower to higher types from logical to integer to double to character.</a:t>
            </a:r>
            <a:endParaRPr lang="en-US" sz="1800" b="0" strike="noStrike" spc="-1">
              <a:latin typeface="Arial"/>
            </a:endParaRPr>
          </a:p>
        </p:txBody>
      </p:sp>
      <p:pic>
        <p:nvPicPr>
          <p:cNvPr id="746" name="Picture 4"/>
          <p:cNvPicPr/>
          <p:nvPr/>
        </p:nvPicPr>
        <p:blipFill>
          <a:blip r:embed="rId2"/>
          <a:stretch/>
        </p:blipFill>
        <p:spPr>
          <a:xfrm>
            <a:off x="584280" y="1278000"/>
            <a:ext cx="8836560" cy="1456920"/>
          </a:xfrm>
          <a:prstGeom prst="rect">
            <a:avLst/>
          </a:prstGeom>
          <a:ln>
            <a:noFill/>
          </a:ln>
        </p:spPr>
      </p:pic>
      <p:sp>
        <p:nvSpPr>
          <p:cNvPr id="747" name="CustomShape 5"/>
          <p:cNvSpPr/>
          <p:nvPr/>
        </p:nvSpPr>
        <p:spPr>
          <a:xfrm>
            <a:off x="548640" y="2834640"/>
            <a:ext cx="8867520" cy="115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If we want to create a vector of consecutive numbers, the : operator is very helpful.</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2400" b="1" strike="noStrike" spc="-1">
                <a:solidFill>
                  <a:srgbClr val="000000"/>
                </a:solidFill>
                <a:latin typeface="Calibri"/>
                <a:ea typeface="DejaVu Sans"/>
              </a:rPr>
              <a:t>Example 1: Creating a vector using : operator</a:t>
            </a:r>
            <a:endParaRPr lang="en-US" sz="2400" b="0" strike="noStrike" spc="-1">
              <a:latin typeface="Arial"/>
            </a:endParaRPr>
          </a:p>
          <a:p>
            <a:pPr>
              <a:lnSpc>
                <a:spcPct val="100000"/>
              </a:lnSpc>
            </a:pPr>
            <a:endParaRPr lang="en-US" sz="2400" b="0" strike="noStrike" spc="-1">
              <a:latin typeface="Arial"/>
            </a:endParaRPr>
          </a:p>
        </p:txBody>
      </p:sp>
      <p:pic>
        <p:nvPicPr>
          <p:cNvPr id="748" name="Picture 5"/>
          <p:cNvPicPr/>
          <p:nvPr/>
        </p:nvPicPr>
        <p:blipFill>
          <a:blip r:embed="rId3"/>
          <a:stretch/>
        </p:blipFill>
        <p:spPr>
          <a:xfrm>
            <a:off x="624960" y="3825000"/>
            <a:ext cx="8836560" cy="835560"/>
          </a:xfrm>
          <a:prstGeom prst="rect">
            <a:avLst/>
          </a:prstGeom>
          <a:ln>
            <a:noFill/>
          </a:ln>
        </p:spPr>
      </p:pic>
      <p:sp>
        <p:nvSpPr>
          <p:cNvPr id="749" name="CustomShape 6"/>
          <p:cNvSpPr/>
          <p:nvPr/>
        </p:nvSpPr>
        <p:spPr>
          <a:xfrm>
            <a:off x="568080" y="4663440"/>
            <a:ext cx="877608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Calibri"/>
                <a:ea typeface="DejaVu Sans"/>
              </a:rPr>
              <a:t>More complex sequences can be created using the seq() function, like defining number of points in an interval, or the step size.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Operation on Vectors</a:t>
            </a:r>
            <a:endParaRPr lang="en-US" sz="2800" b="0" strike="noStrike" spc="-1">
              <a:latin typeface="Arial"/>
            </a:endParaRPr>
          </a:p>
        </p:txBody>
      </p:sp>
      <p:sp>
        <p:nvSpPr>
          <p:cNvPr id="751"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52"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53" name="CustomShape 4"/>
          <p:cNvSpPr/>
          <p:nvPr/>
        </p:nvSpPr>
        <p:spPr>
          <a:xfrm>
            <a:off x="548640" y="956160"/>
            <a:ext cx="9050040" cy="129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567"/>
              </a:spcBef>
              <a:spcAft>
                <a:spcPts val="567"/>
              </a:spcAft>
            </a:pPr>
            <a:r>
              <a:rPr lang="en-US" sz="2400" b="1" strike="noStrike" spc="-1">
                <a:solidFill>
                  <a:srgbClr val="000000"/>
                </a:solidFill>
                <a:latin typeface="Calibri"/>
                <a:ea typeface="DejaVu Sans"/>
              </a:rPr>
              <a:t>Example 2: Creating a vector using seq() function</a:t>
            </a:r>
            <a:endParaRPr lang="en-US" sz="2400" b="0" strike="noStrike" spc="-1">
              <a:latin typeface="Arial"/>
            </a:endParaRPr>
          </a:p>
        </p:txBody>
      </p:sp>
      <p:pic>
        <p:nvPicPr>
          <p:cNvPr id="754" name="Picture 6"/>
          <p:cNvPicPr/>
          <p:nvPr/>
        </p:nvPicPr>
        <p:blipFill>
          <a:blip r:embed="rId2"/>
          <a:stretch/>
        </p:blipFill>
        <p:spPr>
          <a:xfrm>
            <a:off x="564480" y="1512000"/>
            <a:ext cx="8810640" cy="1594800"/>
          </a:xfrm>
          <a:prstGeom prst="rect">
            <a:avLst/>
          </a:prstGeom>
          <a:ln>
            <a:noFill/>
          </a:ln>
        </p:spPr>
      </p:pic>
      <p:sp>
        <p:nvSpPr>
          <p:cNvPr id="755" name="CustomShape 5"/>
          <p:cNvSpPr/>
          <p:nvPr/>
        </p:nvSpPr>
        <p:spPr>
          <a:xfrm>
            <a:off x="568080" y="3338640"/>
            <a:ext cx="8776080" cy="182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7"/>
              </a:spcBef>
              <a:spcAft>
                <a:spcPts val="567"/>
              </a:spcAft>
            </a:pPr>
            <a:r>
              <a:rPr lang="en-US" sz="2400" b="1" strike="noStrike" spc="-1">
                <a:solidFill>
                  <a:srgbClr val="000000"/>
                </a:solidFill>
                <a:latin typeface="Calibri"/>
                <a:ea typeface="DejaVu Sans"/>
              </a:rPr>
              <a:t>How to access Elements of a Vector?</a:t>
            </a:r>
            <a:endParaRPr lang="en-US" sz="2400" b="0" strike="noStrike" spc="-1">
              <a:latin typeface="Arial"/>
            </a:endParaRPr>
          </a:p>
          <a:p>
            <a:pPr>
              <a:lnSpc>
                <a:spcPct val="100000"/>
              </a:lnSpc>
              <a:spcBef>
                <a:spcPts val="567"/>
              </a:spcBef>
              <a:spcAft>
                <a:spcPts val="567"/>
              </a:spcAft>
            </a:pPr>
            <a:r>
              <a:rPr lang="en-US" sz="1800" b="0" strike="noStrike" spc="-1">
                <a:solidFill>
                  <a:srgbClr val="000000"/>
                </a:solidFill>
                <a:latin typeface="Calibri"/>
                <a:ea typeface="DejaVu Sans"/>
              </a:rPr>
              <a:t>Elements of a vector can be accessed using vector indexing. The vector used for indexing can be logical, integer or character vector.</a:t>
            </a:r>
            <a:endParaRPr lang="en-US" sz="1800" b="0" strike="noStrike" spc="-1">
              <a:latin typeface="Arial"/>
            </a:endParaRPr>
          </a:p>
          <a:p>
            <a:pPr>
              <a:lnSpc>
                <a:spcPct val="100000"/>
              </a:lnSpc>
              <a:spcBef>
                <a:spcPts val="567"/>
              </a:spcBef>
              <a:spcAft>
                <a:spcPts val="567"/>
              </a:spcAft>
            </a:pPr>
            <a:endParaRPr lang="en-US" sz="1800" b="0" strike="noStrike" spc="-1">
              <a:latin typeface="Arial"/>
            </a:endParaRPr>
          </a:p>
          <a:p>
            <a:pPr>
              <a:lnSpc>
                <a:spcPct val="100000"/>
              </a:lnSpc>
              <a:spcBef>
                <a:spcPts val="567"/>
              </a:spcBef>
              <a:spcAft>
                <a:spcPts val="567"/>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Operation on Vectors</a:t>
            </a:r>
            <a:endParaRPr lang="en-US" sz="2800" b="0" strike="noStrike" spc="-1">
              <a:latin typeface="Arial"/>
            </a:endParaRPr>
          </a:p>
        </p:txBody>
      </p:sp>
      <p:sp>
        <p:nvSpPr>
          <p:cNvPr id="75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5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59" name="CustomShape 4"/>
          <p:cNvSpPr/>
          <p:nvPr/>
        </p:nvSpPr>
        <p:spPr>
          <a:xfrm>
            <a:off x="548640" y="884160"/>
            <a:ext cx="9141840" cy="129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Using integer vector as index</a:t>
            </a:r>
            <a:endParaRPr lang="en-US" sz="2400" b="0" strike="noStrike" spc="-1">
              <a:latin typeface="Arial"/>
            </a:endParaRPr>
          </a:p>
          <a:p>
            <a:pPr marL="216000" indent="-21348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Vector index in R starts from 1, unlike most programming languages where index start from 0.</a:t>
            </a:r>
            <a:endParaRPr lang="en-US" sz="1800" b="0" strike="noStrike" spc="-1">
              <a:latin typeface="Arial"/>
            </a:endParaRPr>
          </a:p>
          <a:p>
            <a:pPr marL="216000" indent="-21348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We can use a vector of integers as index to access specific elements.</a:t>
            </a:r>
            <a:endParaRPr lang="en-US" sz="1800" b="0" strike="noStrike" spc="-1">
              <a:latin typeface="Arial"/>
            </a:endParaRPr>
          </a:p>
          <a:p>
            <a:pPr marL="216000" indent="-21348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We can also use negative integers to return all elements except that those specified.</a:t>
            </a:r>
            <a:endParaRPr lang="en-US" sz="1800" b="0" strike="noStrike" spc="-1">
              <a:latin typeface="Arial"/>
            </a:endParaRPr>
          </a:p>
          <a:p>
            <a:pPr marL="216000" indent="-21348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But we cannot mix positive and negative integers while indexing and real numbers, if used, are truncated to integers.</a:t>
            </a:r>
            <a:endParaRPr lang="en-US" sz="1800" b="0" strike="noStrike" spc="-1">
              <a:latin typeface="Arial"/>
            </a:endParaRPr>
          </a:p>
        </p:txBody>
      </p:sp>
      <p:pic>
        <p:nvPicPr>
          <p:cNvPr id="760" name="Picture 4"/>
          <p:cNvPicPr/>
          <p:nvPr/>
        </p:nvPicPr>
        <p:blipFill>
          <a:blip r:embed="rId2"/>
          <a:stretch/>
        </p:blipFill>
        <p:spPr>
          <a:xfrm>
            <a:off x="728280" y="2720520"/>
            <a:ext cx="8836560" cy="2526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Operation on Vectors</a:t>
            </a:r>
            <a:endParaRPr lang="en-US" sz="2800" b="0" strike="noStrike" spc="-1">
              <a:latin typeface="Arial"/>
            </a:endParaRPr>
          </a:p>
        </p:txBody>
      </p:sp>
      <p:sp>
        <p:nvSpPr>
          <p:cNvPr id="76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6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64" name="CustomShape 4"/>
          <p:cNvSpPr/>
          <p:nvPr/>
        </p:nvSpPr>
        <p:spPr>
          <a:xfrm>
            <a:off x="548640" y="776160"/>
            <a:ext cx="9141840" cy="129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modify a vector in R?</a:t>
            </a:r>
            <a:endParaRPr lang="en-US" sz="24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We can modify a vector using the assignment operator.</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We can use the techniques discussed above to access specific elements and modify them.</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If we want to truncate the elements, we can use reassignments.</a:t>
            </a:r>
            <a:endParaRPr lang="en-US" sz="1800" b="0" strike="noStrike" spc="-1">
              <a:latin typeface="Arial"/>
            </a:endParaRPr>
          </a:p>
        </p:txBody>
      </p:sp>
      <p:pic>
        <p:nvPicPr>
          <p:cNvPr id="765" name="Picture 4"/>
          <p:cNvPicPr/>
          <p:nvPr/>
        </p:nvPicPr>
        <p:blipFill>
          <a:blip r:embed="rId2"/>
          <a:stretch/>
        </p:blipFill>
        <p:spPr>
          <a:xfrm>
            <a:off x="620280" y="2049120"/>
            <a:ext cx="8836560" cy="1396440"/>
          </a:xfrm>
          <a:prstGeom prst="rect">
            <a:avLst/>
          </a:prstGeom>
          <a:ln>
            <a:noFill/>
          </a:ln>
        </p:spPr>
      </p:pic>
      <p:sp>
        <p:nvSpPr>
          <p:cNvPr id="766" name="CustomShape 5"/>
          <p:cNvSpPr/>
          <p:nvPr/>
        </p:nvSpPr>
        <p:spPr>
          <a:xfrm>
            <a:off x="587520" y="3339360"/>
            <a:ext cx="8684640" cy="62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delete a Vector?</a:t>
            </a:r>
            <a:endParaRPr lang="en-US" sz="2400" b="0" strike="noStrike" spc="-1">
              <a:latin typeface="Arial"/>
            </a:endParaRPr>
          </a:p>
          <a:p>
            <a:pPr>
              <a:lnSpc>
                <a:spcPct val="100000"/>
              </a:lnSpc>
            </a:pPr>
            <a:r>
              <a:rPr lang="en-US" sz="1800" b="0" strike="noStrike" spc="-1">
                <a:solidFill>
                  <a:srgbClr val="000000"/>
                </a:solidFill>
                <a:latin typeface="Calibri"/>
                <a:ea typeface="DejaVu Sans"/>
              </a:rPr>
              <a:t>We can delete a vector by simply assigning a NULL to it.</a:t>
            </a:r>
            <a:endParaRPr lang="en-US" sz="1800" b="0" strike="noStrike" spc="-1">
              <a:latin typeface="Arial"/>
            </a:endParaRPr>
          </a:p>
        </p:txBody>
      </p:sp>
      <p:pic>
        <p:nvPicPr>
          <p:cNvPr id="767" name="Picture 5"/>
          <p:cNvPicPr/>
          <p:nvPr/>
        </p:nvPicPr>
        <p:blipFill>
          <a:blip r:embed="rId3"/>
          <a:stretch/>
        </p:blipFill>
        <p:spPr>
          <a:xfrm>
            <a:off x="621720" y="4036680"/>
            <a:ext cx="8799120" cy="1356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Operation on Vectors</a:t>
            </a:r>
            <a:endParaRPr lang="en-US" sz="2800" b="0" strike="noStrike" spc="-1">
              <a:latin typeface="Arial"/>
            </a:endParaRPr>
          </a:p>
        </p:txBody>
      </p:sp>
      <p:sp>
        <p:nvSpPr>
          <p:cNvPr id="769"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70"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71" name="CustomShape 4"/>
          <p:cNvSpPr/>
          <p:nvPr/>
        </p:nvSpPr>
        <p:spPr>
          <a:xfrm>
            <a:off x="640080" y="1005840"/>
            <a:ext cx="8775720" cy="928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When there is a mismatch in length (number of elements) of operand vectors, the elements in shorter one is recycled in a cyclic manner to match the length of the longer one.</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R will issue a warning if the length of the longer vector is not an integral multiple of the shorter vector.</a:t>
            </a:r>
            <a:endParaRPr lang="en-US" sz="1800" b="0" strike="noStrike" spc="-1">
              <a:latin typeface="Arial"/>
            </a:endParaRPr>
          </a:p>
        </p:txBody>
      </p:sp>
      <p:pic>
        <p:nvPicPr>
          <p:cNvPr id="772" name="Picture 4"/>
          <p:cNvPicPr/>
          <p:nvPr/>
        </p:nvPicPr>
        <p:blipFill>
          <a:blip r:embed="rId2"/>
          <a:stretch/>
        </p:blipFill>
        <p:spPr>
          <a:xfrm>
            <a:off x="728280" y="2477160"/>
            <a:ext cx="8778960" cy="2616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774"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75"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76" name="CustomShape 4"/>
          <p:cNvSpPr/>
          <p:nvPr/>
        </p:nvSpPr>
        <p:spPr>
          <a:xfrm>
            <a:off x="640080" y="1005840"/>
            <a:ext cx="8775720" cy="928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Matrix is a two dimensional data structure in R programming.</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Matrix is similar to vectors but additionally contains the dimension attribute. All attributes of an object can be checked with the attributes() function (dimension can be checked directly with the dim() function).</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We can check if a variable is a matrix or not with the class() function.</a:t>
            </a:r>
            <a:endParaRPr lang="en-US" sz="1800" b="0" strike="noStrike" spc="-1">
              <a:latin typeface="Arial"/>
            </a:endParaRPr>
          </a:p>
          <a:p>
            <a:pPr marL="216000" indent="-213480" algn="just">
              <a:lnSpc>
                <a:spcPct val="100000"/>
              </a:lnSpc>
              <a:buClr>
                <a:srgbClr val="000000"/>
              </a:buClr>
              <a:buSzPct val="45000"/>
              <a:buFont typeface="Wingdings" charset="2"/>
              <a:buChar char=""/>
            </a:pPr>
            <a:r>
              <a:rPr lang="en-US" sz="1800" b="0" strike="noStrike" spc="-1">
                <a:solidFill>
                  <a:srgbClr val="000000"/>
                </a:solidFill>
                <a:latin typeface="Calibri"/>
                <a:ea typeface="DejaVu Sans"/>
              </a:rPr>
              <a:t>Let us consider a matrix as follows.</a:t>
            </a:r>
            <a:endParaRPr lang="en-US" sz="1800" b="0" strike="noStrike" spc="-1">
              <a:latin typeface="Arial"/>
            </a:endParaRPr>
          </a:p>
        </p:txBody>
      </p:sp>
      <p:pic>
        <p:nvPicPr>
          <p:cNvPr id="777" name="Picture 4"/>
          <p:cNvPicPr/>
          <p:nvPr/>
        </p:nvPicPr>
        <p:blipFill>
          <a:blip r:embed="rId2"/>
          <a:stretch/>
        </p:blipFill>
        <p:spPr>
          <a:xfrm>
            <a:off x="696960" y="2709000"/>
            <a:ext cx="8760600" cy="2588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779"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80"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81" name="CustomShape 4"/>
          <p:cNvSpPr/>
          <p:nvPr/>
        </p:nvSpPr>
        <p:spPr>
          <a:xfrm>
            <a:off x="548640" y="1005840"/>
            <a:ext cx="9050400" cy="17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2400" b="1" strike="noStrike" spc="-1">
                <a:solidFill>
                  <a:srgbClr val="000000"/>
                </a:solidFill>
                <a:latin typeface="Calibri"/>
                <a:ea typeface="DejaVu Sans"/>
              </a:rPr>
              <a:t>How to create a matrix in R programming?</a:t>
            </a:r>
            <a:endParaRPr lang="en-US" sz="24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Matrix can be created using the </a:t>
            </a:r>
            <a:r>
              <a:rPr lang="en-US" sz="1800" b="1" strike="noStrike" spc="-1">
                <a:solidFill>
                  <a:srgbClr val="000000"/>
                </a:solidFill>
                <a:latin typeface="Calibri"/>
                <a:ea typeface="DejaVu Sans"/>
              </a:rPr>
              <a:t>matrix() </a:t>
            </a:r>
            <a:r>
              <a:rPr lang="en-US" sz="1800" b="0" strike="noStrike" spc="-1">
                <a:solidFill>
                  <a:srgbClr val="000000"/>
                </a:solidFill>
                <a:latin typeface="Calibri"/>
                <a:ea typeface="DejaVu Sans"/>
              </a:rPr>
              <a:t>function.</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Dimension of the matrix can be defined by passing appropriate value for arguments </a:t>
            </a:r>
            <a:r>
              <a:rPr lang="en-US" sz="1800" b="1" strike="noStrike" spc="-1">
                <a:solidFill>
                  <a:srgbClr val="000000"/>
                </a:solidFill>
                <a:latin typeface="Calibri"/>
                <a:ea typeface="DejaVu Sans"/>
              </a:rPr>
              <a:t>nrow</a:t>
            </a:r>
            <a:r>
              <a:rPr lang="en-US" sz="1800" b="0" strike="noStrike" spc="-1">
                <a:solidFill>
                  <a:srgbClr val="000000"/>
                </a:solidFill>
                <a:latin typeface="Calibri"/>
                <a:ea typeface="DejaVu Sans"/>
              </a:rPr>
              <a:t> and </a:t>
            </a:r>
            <a:r>
              <a:rPr lang="en-US" sz="1800" b="1" strike="noStrike" spc="-1">
                <a:solidFill>
                  <a:srgbClr val="000000"/>
                </a:solidFill>
                <a:latin typeface="Calibri"/>
                <a:ea typeface="DejaVu Sans"/>
              </a:rPr>
              <a:t>ncol</a:t>
            </a:r>
            <a:r>
              <a:rPr lang="en-US" sz="1800" b="0" strike="noStrike" spc="-1">
                <a:solidFill>
                  <a:srgbClr val="000000"/>
                </a:solidFill>
                <a:latin typeface="Calibri"/>
                <a:ea typeface="DejaVu Sans"/>
              </a:rPr>
              <a:t>.</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Providing value for both dimension is not necessary. If one of the dimension is provided, the other is inferred from length of the data.</a:t>
            </a:r>
            <a:endParaRPr lang="en-US" sz="1800" b="0" strike="noStrike" spc="-1">
              <a:latin typeface="Arial"/>
            </a:endParaRPr>
          </a:p>
        </p:txBody>
      </p:sp>
      <p:pic>
        <p:nvPicPr>
          <p:cNvPr id="782" name="Picture 4"/>
          <p:cNvPicPr/>
          <p:nvPr/>
        </p:nvPicPr>
        <p:blipFill>
          <a:blip r:embed="rId2"/>
          <a:stretch/>
        </p:blipFill>
        <p:spPr>
          <a:xfrm>
            <a:off x="696960" y="2798640"/>
            <a:ext cx="8684280" cy="2283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784"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85"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86" name="CustomShape 4"/>
          <p:cNvSpPr/>
          <p:nvPr/>
        </p:nvSpPr>
        <p:spPr>
          <a:xfrm>
            <a:off x="548640" y="1005840"/>
            <a:ext cx="905040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1800" b="0" strike="noStrike" spc="-1">
                <a:solidFill>
                  <a:srgbClr val="000000"/>
                </a:solidFill>
                <a:latin typeface="Calibri"/>
                <a:ea typeface="DejaVu Sans"/>
              </a:rPr>
              <a:t>We can see that the matrix is filled column-wise. This can be reversed to row-wise filling by passing </a:t>
            </a:r>
            <a:r>
              <a:rPr lang="en-US" sz="1800" b="1" strike="noStrike" spc="-1">
                <a:solidFill>
                  <a:srgbClr val="000000"/>
                </a:solidFill>
                <a:latin typeface="Calibri"/>
                <a:ea typeface="DejaVu Sans"/>
              </a:rPr>
              <a:t>TRUE</a:t>
            </a:r>
            <a:r>
              <a:rPr lang="en-US" sz="1800" b="0" strike="noStrike" spc="-1">
                <a:solidFill>
                  <a:srgbClr val="000000"/>
                </a:solidFill>
                <a:latin typeface="Calibri"/>
                <a:ea typeface="DejaVu Sans"/>
              </a:rPr>
              <a:t> to the argument </a:t>
            </a:r>
            <a:r>
              <a:rPr lang="en-US" sz="1800" b="1" strike="noStrike" spc="-1">
                <a:solidFill>
                  <a:srgbClr val="000000"/>
                </a:solidFill>
                <a:latin typeface="Calibri"/>
                <a:ea typeface="DejaVu Sans"/>
              </a:rPr>
              <a:t>byrow</a:t>
            </a:r>
            <a:r>
              <a:rPr lang="en-US" sz="1800" b="0" strike="noStrike" spc="-1">
                <a:solidFill>
                  <a:srgbClr val="000000"/>
                </a:solidFill>
                <a:latin typeface="Calibri"/>
                <a:ea typeface="DejaVu Sans"/>
              </a:rPr>
              <a:t>.</a:t>
            </a:r>
            <a:endParaRPr lang="en-US" sz="1800" b="0" strike="noStrike" spc="-1">
              <a:latin typeface="Arial"/>
            </a:endParaRPr>
          </a:p>
        </p:txBody>
      </p:sp>
      <p:pic>
        <p:nvPicPr>
          <p:cNvPr id="787" name="Picture 5"/>
          <p:cNvPicPr/>
          <p:nvPr/>
        </p:nvPicPr>
        <p:blipFill>
          <a:blip r:embed="rId2"/>
          <a:stretch/>
        </p:blipFill>
        <p:spPr>
          <a:xfrm>
            <a:off x="660960" y="1577520"/>
            <a:ext cx="8684280" cy="1252800"/>
          </a:xfrm>
          <a:prstGeom prst="rect">
            <a:avLst/>
          </a:prstGeom>
          <a:ln>
            <a:noFill/>
          </a:ln>
        </p:spPr>
      </p:pic>
      <p:sp>
        <p:nvSpPr>
          <p:cNvPr id="788" name="CustomShape 5"/>
          <p:cNvSpPr/>
          <p:nvPr/>
        </p:nvSpPr>
        <p:spPr>
          <a:xfrm>
            <a:off x="604080" y="2981520"/>
            <a:ext cx="868464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Calibri"/>
                <a:ea typeface="DejaVu Sans"/>
              </a:rPr>
              <a:t>We can see that the matrix is filled column-wise. This can be reversed to row-wise filling by passing </a:t>
            </a:r>
            <a:r>
              <a:rPr lang="en-US" sz="1800" b="1" strike="noStrike" spc="-1">
                <a:solidFill>
                  <a:srgbClr val="000000"/>
                </a:solidFill>
                <a:latin typeface="Calibri"/>
                <a:ea typeface="DejaVu Sans"/>
              </a:rPr>
              <a:t>TRUE</a:t>
            </a:r>
            <a:r>
              <a:rPr lang="en-US" sz="1800" b="0" strike="noStrike" spc="-1">
                <a:solidFill>
                  <a:srgbClr val="000000"/>
                </a:solidFill>
                <a:latin typeface="Calibri"/>
                <a:ea typeface="DejaVu Sans"/>
              </a:rPr>
              <a:t> to the argument </a:t>
            </a:r>
            <a:r>
              <a:rPr lang="en-US" sz="1800" b="1" strike="noStrike" spc="-1">
                <a:solidFill>
                  <a:srgbClr val="000000"/>
                </a:solidFill>
                <a:latin typeface="Calibri"/>
                <a:ea typeface="DejaVu Sans"/>
              </a:rPr>
              <a:t>byrow</a:t>
            </a:r>
            <a:r>
              <a:rPr lang="en-US" sz="1800" b="0" strike="noStrike" spc="-1">
                <a:solidFill>
                  <a:srgbClr val="000000"/>
                </a:solidFill>
                <a:latin typeface="Calibri"/>
                <a:ea typeface="DejaVu Sans"/>
              </a:rPr>
              <a:t>.</a:t>
            </a:r>
            <a:endParaRPr lang="en-US" sz="1800" b="0" strike="noStrike" spc="-1">
              <a:latin typeface="Arial"/>
            </a:endParaRPr>
          </a:p>
        </p:txBody>
      </p:sp>
      <p:pic>
        <p:nvPicPr>
          <p:cNvPr id="789" name="Picture 5"/>
          <p:cNvPicPr/>
          <p:nvPr/>
        </p:nvPicPr>
        <p:blipFill>
          <a:blip r:embed="rId2"/>
          <a:stretch/>
        </p:blipFill>
        <p:spPr>
          <a:xfrm>
            <a:off x="696960" y="3629520"/>
            <a:ext cx="8684280" cy="1252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791"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92"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793" name="CustomShape 4"/>
          <p:cNvSpPr/>
          <p:nvPr/>
        </p:nvSpPr>
        <p:spPr>
          <a:xfrm>
            <a:off x="457200" y="861840"/>
            <a:ext cx="914184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In all cases, however, a matrix is stored in column-major order internally as we will see in the subsequent sections.</a:t>
            </a:r>
            <a:endParaRPr lang="en-US" sz="1800" b="0" strike="noStrike" spc="-1">
              <a:latin typeface="Arial"/>
            </a:endParaRPr>
          </a:p>
          <a:p>
            <a:pPr marL="216000" indent="-21384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It is possible to name the rows and columns of matrix during creation by passing a 2 element list to the argument </a:t>
            </a:r>
            <a:r>
              <a:rPr lang="en-US" sz="1800" b="1" strike="noStrike" spc="-1">
                <a:solidFill>
                  <a:srgbClr val="000000"/>
                </a:solidFill>
                <a:latin typeface="Calibri"/>
                <a:ea typeface="DejaVu Sans"/>
              </a:rPr>
              <a:t>dimnames</a:t>
            </a:r>
            <a:r>
              <a:rPr lang="en-US" sz="1800" b="0" strike="noStrike" spc="-1">
                <a:solidFill>
                  <a:srgbClr val="000000"/>
                </a:solidFill>
                <a:latin typeface="Calibri"/>
                <a:ea typeface="DejaVu Sans"/>
              </a:rPr>
              <a:t>.</a:t>
            </a:r>
            <a:endParaRPr lang="en-US" sz="1800" b="0" strike="noStrike" spc="-1">
              <a:latin typeface="Arial"/>
            </a:endParaRPr>
          </a:p>
        </p:txBody>
      </p:sp>
      <p:sp>
        <p:nvSpPr>
          <p:cNvPr id="794" name="CustomShape 5"/>
          <p:cNvSpPr/>
          <p:nvPr/>
        </p:nvSpPr>
        <p:spPr>
          <a:xfrm>
            <a:off x="424080" y="3053520"/>
            <a:ext cx="936072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Calibri"/>
                <a:ea typeface="DejaVu Sans"/>
              </a:rPr>
              <a:t>These names can be accessed or changed with two helpful functions </a:t>
            </a:r>
            <a:r>
              <a:rPr lang="en-US" sz="1800" b="1" strike="noStrike" spc="-1">
                <a:solidFill>
                  <a:srgbClr val="000000"/>
                </a:solidFill>
                <a:latin typeface="Calibri"/>
                <a:ea typeface="DejaVu Sans"/>
              </a:rPr>
              <a:t>colnames() </a:t>
            </a:r>
            <a:r>
              <a:rPr lang="en-US" sz="1800" b="0" strike="noStrike" spc="-1">
                <a:solidFill>
                  <a:srgbClr val="000000"/>
                </a:solidFill>
                <a:latin typeface="Calibri"/>
                <a:ea typeface="DejaVu Sans"/>
              </a:rPr>
              <a:t>and </a:t>
            </a:r>
            <a:r>
              <a:rPr lang="en-US" sz="1800" b="1" strike="noStrike" spc="-1">
                <a:solidFill>
                  <a:srgbClr val="000000"/>
                </a:solidFill>
                <a:latin typeface="Calibri"/>
                <a:ea typeface="DejaVu Sans"/>
              </a:rPr>
              <a:t>rownames()</a:t>
            </a:r>
            <a:r>
              <a:rPr lang="en-US" sz="1800" b="0" strike="noStrike" spc="-1">
                <a:solidFill>
                  <a:srgbClr val="000000"/>
                </a:solidFill>
                <a:latin typeface="Calibri"/>
                <a:ea typeface="DejaVu Sans"/>
              </a:rPr>
              <a:t>.</a:t>
            </a:r>
            <a:endParaRPr lang="en-US" sz="1800" b="0" strike="noStrike" spc="-1">
              <a:latin typeface="Arial"/>
            </a:endParaRPr>
          </a:p>
        </p:txBody>
      </p:sp>
      <p:pic>
        <p:nvPicPr>
          <p:cNvPr id="795" name="Picture 4"/>
          <p:cNvPicPr/>
          <p:nvPr/>
        </p:nvPicPr>
        <p:blipFill>
          <a:blip r:embed="rId2"/>
          <a:stretch/>
        </p:blipFill>
        <p:spPr>
          <a:xfrm>
            <a:off x="656280" y="1996560"/>
            <a:ext cx="8836560" cy="1146240"/>
          </a:xfrm>
          <a:prstGeom prst="rect">
            <a:avLst/>
          </a:prstGeom>
          <a:ln>
            <a:noFill/>
          </a:ln>
        </p:spPr>
      </p:pic>
      <p:pic>
        <p:nvPicPr>
          <p:cNvPr id="796" name="Picture 5"/>
          <p:cNvPicPr/>
          <p:nvPr/>
        </p:nvPicPr>
        <p:blipFill>
          <a:blip r:embed="rId3"/>
          <a:stretch/>
        </p:blipFill>
        <p:spPr>
          <a:xfrm>
            <a:off x="692280" y="3390480"/>
            <a:ext cx="8829360" cy="1966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798"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799"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00" name="CustomShape 4"/>
          <p:cNvSpPr/>
          <p:nvPr/>
        </p:nvSpPr>
        <p:spPr>
          <a:xfrm>
            <a:off x="274320" y="861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Another way of creating a matrix is by using functions </a:t>
            </a:r>
            <a:r>
              <a:rPr lang="en-US" sz="1800" b="1" strike="noStrike" spc="-1">
                <a:solidFill>
                  <a:srgbClr val="000000"/>
                </a:solidFill>
                <a:latin typeface="Calibri"/>
                <a:ea typeface="DejaVu Sans"/>
              </a:rPr>
              <a:t>cbind() </a:t>
            </a:r>
            <a:r>
              <a:rPr lang="en-US" sz="1800" b="0" strike="noStrike" spc="-1">
                <a:solidFill>
                  <a:srgbClr val="000000"/>
                </a:solidFill>
                <a:latin typeface="Calibri"/>
                <a:ea typeface="DejaVu Sans"/>
              </a:rPr>
              <a:t>and </a:t>
            </a:r>
            <a:r>
              <a:rPr lang="en-US" sz="1800" b="1" strike="noStrike" spc="-1">
                <a:solidFill>
                  <a:srgbClr val="000000"/>
                </a:solidFill>
                <a:latin typeface="Calibri"/>
                <a:ea typeface="DejaVu Sans"/>
              </a:rPr>
              <a:t>rbind() </a:t>
            </a:r>
            <a:r>
              <a:rPr lang="en-US" sz="1800" b="0" strike="noStrike" spc="-1">
                <a:solidFill>
                  <a:srgbClr val="000000"/>
                </a:solidFill>
                <a:latin typeface="Calibri"/>
                <a:ea typeface="DejaVu Sans"/>
              </a:rPr>
              <a:t>as in column bind and row bind.</a:t>
            </a:r>
            <a:endParaRPr lang="en-US" sz="1800" b="0" strike="noStrike" spc="-1">
              <a:latin typeface="Arial"/>
            </a:endParaRPr>
          </a:p>
        </p:txBody>
      </p:sp>
      <p:sp>
        <p:nvSpPr>
          <p:cNvPr id="801" name="CustomShape 5"/>
          <p:cNvSpPr/>
          <p:nvPr/>
        </p:nvSpPr>
        <p:spPr>
          <a:xfrm>
            <a:off x="496080" y="2981520"/>
            <a:ext cx="936072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Calibri"/>
                <a:ea typeface="DejaVu Sans"/>
              </a:rPr>
              <a:t>Finally, you can also create a matrix from a vector by setting its dimension using </a:t>
            </a:r>
            <a:r>
              <a:rPr lang="en-US" sz="1800" b="1" strike="noStrike" spc="-1">
                <a:solidFill>
                  <a:srgbClr val="000000"/>
                </a:solidFill>
                <a:latin typeface="Calibri"/>
                <a:ea typeface="DejaVu Sans"/>
              </a:rPr>
              <a:t>dim()</a:t>
            </a:r>
            <a:r>
              <a:rPr lang="en-US" sz="1800" b="0" strike="noStrike" spc="-1">
                <a:solidFill>
                  <a:srgbClr val="000000"/>
                </a:solidFill>
                <a:latin typeface="Calibri"/>
                <a:ea typeface="DejaVu Sans"/>
              </a:rPr>
              <a:t>.</a:t>
            </a:r>
            <a:endParaRPr lang="en-US" sz="1800" b="0" strike="noStrike" spc="-1">
              <a:latin typeface="Arial"/>
            </a:endParaRPr>
          </a:p>
        </p:txBody>
      </p:sp>
      <p:pic>
        <p:nvPicPr>
          <p:cNvPr id="802" name="Picture 4"/>
          <p:cNvPicPr/>
          <p:nvPr/>
        </p:nvPicPr>
        <p:blipFill>
          <a:blip r:embed="rId2"/>
          <a:stretch/>
        </p:blipFill>
        <p:spPr>
          <a:xfrm>
            <a:off x="564120" y="1486080"/>
            <a:ext cx="8836560" cy="1565640"/>
          </a:xfrm>
          <a:prstGeom prst="rect">
            <a:avLst/>
          </a:prstGeom>
          <a:ln>
            <a:noFill/>
          </a:ln>
        </p:spPr>
      </p:pic>
      <p:pic>
        <p:nvPicPr>
          <p:cNvPr id="803" name="Picture 5"/>
          <p:cNvPicPr/>
          <p:nvPr/>
        </p:nvPicPr>
        <p:blipFill>
          <a:blip r:embed="rId3"/>
          <a:stretch/>
        </p:blipFill>
        <p:spPr>
          <a:xfrm>
            <a:off x="567000" y="3383280"/>
            <a:ext cx="8836560" cy="2077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ustomShape 1"/>
          <p:cNvSpPr/>
          <p:nvPr/>
        </p:nvSpPr>
        <p:spPr>
          <a:xfrm>
            <a:off x="504000" y="226080"/>
            <a:ext cx="9066600" cy="500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600" b="1" strike="noStrike" spc="-1">
                <a:solidFill>
                  <a:srgbClr val="000000"/>
                </a:solidFill>
                <a:latin typeface="Arial"/>
                <a:ea typeface="DejaVu Sans"/>
              </a:rPr>
              <a:t>What is Big Data?</a:t>
            </a:r>
            <a:endParaRPr lang="en-US" sz="2600" b="0" strike="noStrike" spc="-1">
              <a:latin typeface="Arial"/>
            </a:endParaRPr>
          </a:p>
        </p:txBody>
      </p:sp>
      <p:pic>
        <p:nvPicPr>
          <p:cNvPr id="578" name="Picture 577"/>
          <p:cNvPicPr/>
          <p:nvPr/>
        </p:nvPicPr>
        <p:blipFill>
          <a:blip r:embed="rId2"/>
          <a:stretch/>
        </p:blipFill>
        <p:spPr>
          <a:xfrm>
            <a:off x="4476240" y="1495440"/>
            <a:ext cx="5145840" cy="3891600"/>
          </a:xfrm>
          <a:prstGeom prst="rect">
            <a:avLst/>
          </a:prstGeom>
          <a:ln>
            <a:noFill/>
          </a:ln>
        </p:spPr>
      </p:pic>
      <p:pic>
        <p:nvPicPr>
          <p:cNvPr id="579" name="Picture 578"/>
          <p:cNvPicPr/>
          <p:nvPr/>
        </p:nvPicPr>
        <p:blipFill>
          <a:blip r:embed="rId3"/>
          <a:stretch/>
        </p:blipFill>
        <p:spPr>
          <a:xfrm>
            <a:off x="548640" y="1496160"/>
            <a:ext cx="3922560" cy="3890880"/>
          </a:xfrm>
          <a:prstGeom prst="rect">
            <a:avLst/>
          </a:prstGeom>
          <a:ln>
            <a:noFill/>
          </a:ln>
        </p:spPr>
      </p:pic>
      <p:sp>
        <p:nvSpPr>
          <p:cNvPr id="580" name="CustomShape 2"/>
          <p:cNvSpPr/>
          <p:nvPr/>
        </p:nvSpPr>
        <p:spPr>
          <a:xfrm>
            <a:off x="548640" y="822960"/>
            <a:ext cx="9047520" cy="594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a:solidFill>
                  <a:srgbClr val="000000"/>
                </a:solidFill>
                <a:latin typeface="Calibri"/>
                <a:ea typeface="DejaVu Sans"/>
              </a:rPr>
              <a:t>Used to describe large collections of data sets that can be unstructured and growing so large that can be difficult to manage by traditional databases.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805"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06"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07" name="CustomShape 4"/>
          <p:cNvSpPr/>
          <p:nvPr/>
        </p:nvSpPr>
        <p:spPr>
          <a:xfrm>
            <a:off x="418320" y="753840"/>
            <a:ext cx="9324720" cy="183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access Elements of a matrix?</a:t>
            </a:r>
            <a:endParaRPr lang="en-US" sz="2400" b="0" strike="noStrike" spc="-1">
              <a:latin typeface="Arial"/>
            </a:endParaRPr>
          </a:p>
          <a:p>
            <a:pPr>
              <a:lnSpc>
                <a:spcPct val="100000"/>
              </a:lnSpc>
            </a:pPr>
            <a:r>
              <a:rPr lang="en-US" sz="1800" b="0" strike="noStrike" spc="-1">
                <a:solidFill>
                  <a:srgbClr val="000000"/>
                </a:solidFill>
                <a:latin typeface="Calibri"/>
                <a:ea typeface="DejaVu Sans"/>
              </a:rPr>
              <a:t>We can access elements of a matrix using the square bracket [ indexing method. Elements can be accessed as var[row, column]. Here rows and columns are vectors.</a:t>
            </a:r>
            <a:endParaRPr lang="en-US" sz="1800" b="0" strike="noStrike" spc="-1">
              <a:latin typeface="Arial"/>
            </a:endParaRPr>
          </a:p>
          <a:p>
            <a:pPr>
              <a:lnSpc>
                <a:spcPct val="100000"/>
              </a:lnSpc>
            </a:pPr>
            <a:r>
              <a:rPr lang="en-US" sz="2400" b="1" strike="noStrike" spc="-1">
                <a:solidFill>
                  <a:srgbClr val="000000"/>
                </a:solidFill>
                <a:latin typeface="Calibri"/>
                <a:ea typeface="Microsoft YaHei"/>
              </a:rPr>
              <a:t>How to modify a matrix in R?</a:t>
            </a:r>
            <a:endParaRPr lang="en-US" sz="2400" b="0" strike="noStrike" spc="-1">
              <a:latin typeface="Arial"/>
            </a:endParaRPr>
          </a:p>
          <a:p>
            <a:pPr>
              <a:lnSpc>
                <a:spcPct val="100000"/>
              </a:lnSpc>
            </a:pPr>
            <a:r>
              <a:rPr lang="en-US" sz="1800" b="0" strike="noStrike" spc="-1">
                <a:solidFill>
                  <a:srgbClr val="000000"/>
                </a:solidFill>
                <a:latin typeface="Calibri"/>
                <a:ea typeface="Microsoft YaHei"/>
              </a:rPr>
              <a:t>We can combine assignment operator with the above learned methods for accessing elements of a matrix to modify it.</a:t>
            </a:r>
            <a:endParaRPr lang="en-US" sz="1800" b="0" strike="noStrike" spc="-1">
              <a:latin typeface="Arial"/>
            </a:endParaRPr>
          </a:p>
        </p:txBody>
      </p:sp>
      <p:pic>
        <p:nvPicPr>
          <p:cNvPr id="808" name="Picture 4"/>
          <p:cNvPicPr/>
          <p:nvPr/>
        </p:nvPicPr>
        <p:blipFill>
          <a:blip r:embed="rId2"/>
          <a:stretch/>
        </p:blipFill>
        <p:spPr>
          <a:xfrm>
            <a:off x="548280" y="2758680"/>
            <a:ext cx="8836560" cy="2512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810"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11"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12"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A common operation with matrix is to transpose it. This can be done with the function </a:t>
            </a:r>
            <a:r>
              <a:rPr lang="en-US" sz="1800" b="1" strike="noStrike" spc="-1">
                <a:solidFill>
                  <a:srgbClr val="000000"/>
                </a:solidFill>
                <a:latin typeface="Calibri"/>
                <a:ea typeface="DejaVu Sans"/>
              </a:rPr>
              <a:t>t().</a:t>
            </a:r>
            <a:endParaRPr lang="en-US" sz="1800" b="0" strike="noStrike" spc="-1">
              <a:latin typeface="Arial"/>
            </a:endParaRPr>
          </a:p>
          <a:p>
            <a:pPr>
              <a:lnSpc>
                <a:spcPct val="100000"/>
              </a:lnSpc>
              <a:spcBef>
                <a:spcPts val="283"/>
              </a:spcBef>
              <a:spcAft>
                <a:spcPts val="283"/>
              </a:spcAft>
            </a:pPr>
            <a:endParaRPr lang="en-US" sz="1800" b="0" strike="noStrike" spc="-1">
              <a:latin typeface="Arial"/>
            </a:endParaRPr>
          </a:p>
        </p:txBody>
      </p:sp>
      <p:pic>
        <p:nvPicPr>
          <p:cNvPr id="813" name="Picture 5"/>
          <p:cNvPicPr/>
          <p:nvPr/>
        </p:nvPicPr>
        <p:blipFill>
          <a:blip r:embed="rId2"/>
          <a:stretch/>
        </p:blipFill>
        <p:spPr>
          <a:xfrm>
            <a:off x="548280" y="1227240"/>
            <a:ext cx="8836560" cy="883440"/>
          </a:xfrm>
          <a:prstGeom prst="rect">
            <a:avLst/>
          </a:prstGeom>
          <a:ln>
            <a:noFill/>
          </a:ln>
        </p:spPr>
      </p:pic>
      <p:sp>
        <p:nvSpPr>
          <p:cNvPr id="814" name="CustomShape 5"/>
          <p:cNvSpPr/>
          <p:nvPr/>
        </p:nvSpPr>
        <p:spPr>
          <a:xfrm>
            <a:off x="548640" y="2214000"/>
            <a:ext cx="914184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latin typeface="Calibri"/>
                <a:ea typeface="DejaVu Sans"/>
              </a:rPr>
              <a:t>We can add row or column using </a:t>
            </a:r>
            <a:r>
              <a:rPr lang="en-US" sz="1800" b="1" strike="noStrike" spc="-1">
                <a:solidFill>
                  <a:srgbClr val="000000"/>
                </a:solidFill>
                <a:latin typeface="Calibri"/>
                <a:ea typeface="DejaVu Sans"/>
              </a:rPr>
              <a:t>rbind() </a:t>
            </a:r>
            <a:r>
              <a:rPr lang="en-US" sz="1800" b="0" strike="noStrike" spc="-1">
                <a:solidFill>
                  <a:srgbClr val="000000"/>
                </a:solidFill>
                <a:latin typeface="Calibri"/>
                <a:ea typeface="DejaVu Sans"/>
              </a:rPr>
              <a:t>and </a:t>
            </a:r>
            <a:r>
              <a:rPr lang="en-US" sz="1800" b="1" strike="noStrike" spc="-1">
                <a:solidFill>
                  <a:srgbClr val="000000"/>
                </a:solidFill>
                <a:latin typeface="Calibri"/>
                <a:ea typeface="DejaVu Sans"/>
              </a:rPr>
              <a:t>cbind() </a:t>
            </a:r>
            <a:r>
              <a:rPr lang="en-US" sz="1800" b="0" strike="noStrike" spc="-1">
                <a:solidFill>
                  <a:srgbClr val="000000"/>
                </a:solidFill>
                <a:latin typeface="Calibri"/>
                <a:ea typeface="DejaVu Sans"/>
              </a:rPr>
              <a:t>function respectively. Similarly, it can be removed through reassignment.</a:t>
            </a:r>
            <a:endParaRPr lang="en-US" sz="1800" b="0" strike="noStrike" spc="-1">
              <a:latin typeface="Arial"/>
            </a:endParaRPr>
          </a:p>
        </p:txBody>
      </p:sp>
      <p:pic>
        <p:nvPicPr>
          <p:cNvPr id="815" name="Picture 4"/>
          <p:cNvPicPr/>
          <p:nvPr/>
        </p:nvPicPr>
        <p:blipFill>
          <a:blip r:embed="rId3"/>
          <a:stretch/>
        </p:blipFill>
        <p:spPr>
          <a:xfrm>
            <a:off x="548640" y="2842200"/>
            <a:ext cx="8867520" cy="2475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Matrix</a:t>
            </a:r>
            <a:endParaRPr lang="en-US" sz="3200" b="0" strike="noStrike" spc="-1">
              <a:latin typeface="Arial"/>
            </a:endParaRPr>
          </a:p>
        </p:txBody>
      </p:sp>
      <p:sp>
        <p:nvSpPr>
          <p:cNvPr id="81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1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19"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Dimension of matrix can be modified as well, using the </a:t>
            </a:r>
            <a:r>
              <a:rPr lang="en-US" sz="1800" b="1" strike="noStrike" spc="-1">
                <a:solidFill>
                  <a:srgbClr val="000000"/>
                </a:solidFill>
                <a:latin typeface="Calibri"/>
                <a:ea typeface="DejaVu Sans"/>
              </a:rPr>
              <a:t>dim() </a:t>
            </a:r>
            <a:r>
              <a:rPr lang="en-US" sz="1800" b="0" strike="noStrike" spc="-1">
                <a:solidFill>
                  <a:srgbClr val="000000"/>
                </a:solidFill>
                <a:latin typeface="Calibri"/>
                <a:ea typeface="DejaVu Sans"/>
              </a:rPr>
              <a:t>function.</a:t>
            </a:r>
            <a:endParaRPr lang="en-US" sz="1800" b="0" strike="noStrike" spc="-1">
              <a:latin typeface="Arial"/>
            </a:endParaRPr>
          </a:p>
        </p:txBody>
      </p:sp>
      <p:pic>
        <p:nvPicPr>
          <p:cNvPr id="820" name="Picture 5"/>
          <p:cNvPicPr/>
          <p:nvPr/>
        </p:nvPicPr>
        <p:blipFill>
          <a:blip r:embed="rId2"/>
          <a:stretch/>
        </p:blipFill>
        <p:spPr>
          <a:xfrm>
            <a:off x="584640" y="1296720"/>
            <a:ext cx="8760600" cy="2007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2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2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24" name="CustomShape 4"/>
          <p:cNvSpPr/>
          <p:nvPr/>
        </p:nvSpPr>
        <p:spPr>
          <a:xfrm>
            <a:off x="418320" y="969840"/>
            <a:ext cx="9324720" cy="186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1800" b="0" strike="noStrike" spc="-1">
                <a:solidFill>
                  <a:srgbClr val="000000"/>
                </a:solidFill>
                <a:latin typeface="Calibri"/>
                <a:ea typeface="DejaVu Sans"/>
              </a:rPr>
              <a:t>Data frame is a two dimensional data structure in R. It is a special case of a list which has each component of equal length.</a:t>
            </a:r>
            <a:endParaRPr lang="en-US" sz="18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Each component form the column and contents of the component form the rows.</a:t>
            </a:r>
            <a:endParaRPr lang="en-US" sz="1800" b="0" strike="noStrike" spc="-1">
              <a:latin typeface="Arial"/>
            </a:endParaRPr>
          </a:p>
          <a:p>
            <a:pPr>
              <a:lnSpc>
                <a:spcPct val="100000"/>
              </a:lnSpc>
              <a:spcBef>
                <a:spcPts val="283"/>
              </a:spcBef>
              <a:spcAft>
                <a:spcPts val="283"/>
              </a:spcAft>
            </a:pPr>
            <a:endParaRPr lang="en-US" sz="1800" b="0" strike="noStrike" spc="-1">
              <a:latin typeface="Arial"/>
            </a:endParaRPr>
          </a:p>
          <a:p>
            <a:pPr>
              <a:lnSpc>
                <a:spcPct val="100000"/>
              </a:lnSpc>
              <a:spcBef>
                <a:spcPts val="283"/>
              </a:spcBef>
              <a:spcAft>
                <a:spcPts val="283"/>
              </a:spcAft>
            </a:pPr>
            <a:r>
              <a:rPr lang="en-US" sz="2400" b="1" strike="noStrike" spc="-1">
                <a:solidFill>
                  <a:srgbClr val="000000"/>
                </a:solidFill>
                <a:latin typeface="Calibri"/>
                <a:ea typeface="Microsoft YaHei"/>
              </a:rPr>
              <a:t>Check if a variable is a data frame using class()</a:t>
            </a:r>
            <a:endParaRPr lang="en-US" sz="2400" b="0" strike="noStrike" spc="-1">
              <a:latin typeface="Arial"/>
            </a:endParaRPr>
          </a:p>
          <a:p>
            <a:pPr>
              <a:lnSpc>
                <a:spcPct val="100000"/>
              </a:lnSpc>
              <a:spcBef>
                <a:spcPts val="567"/>
              </a:spcBef>
              <a:spcAft>
                <a:spcPts val="567"/>
              </a:spcAft>
            </a:pPr>
            <a:r>
              <a:rPr lang="en-US" sz="1800" b="0" strike="noStrike" spc="-1">
                <a:solidFill>
                  <a:srgbClr val="000000"/>
                </a:solidFill>
                <a:latin typeface="Calibri"/>
                <a:ea typeface="Microsoft YaHei"/>
              </a:rPr>
              <a:t>We can check if a variable is a data frame or not using the </a:t>
            </a:r>
            <a:r>
              <a:rPr lang="en-US" sz="1800" b="1" strike="noStrike" spc="-1">
                <a:solidFill>
                  <a:srgbClr val="000000"/>
                </a:solidFill>
                <a:latin typeface="Calibri"/>
                <a:ea typeface="Microsoft YaHei"/>
              </a:rPr>
              <a:t>class() </a:t>
            </a:r>
            <a:r>
              <a:rPr lang="en-US" sz="1800" b="0" strike="noStrike" spc="-1">
                <a:solidFill>
                  <a:srgbClr val="000000"/>
                </a:solidFill>
                <a:latin typeface="Calibri"/>
                <a:ea typeface="Microsoft YaHei"/>
              </a:rPr>
              <a:t>function.</a:t>
            </a:r>
            <a:endParaRPr lang="en-US" sz="1800" b="0" strike="noStrike" spc="-1">
              <a:latin typeface="Arial"/>
            </a:endParaRPr>
          </a:p>
        </p:txBody>
      </p:sp>
      <p:pic>
        <p:nvPicPr>
          <p:cNvPr id="825" name="Picture 4"/>
          <p:cNvPicPr/>
          <p:nvPr/>
        </p:nvPicPr>
        <p:blipFill>
          <a:blip r:embed="rId2"/>
          <a:stretch/>
        </p:blipFill>
        <p:spPr>
          <a:xfrm>
            <a:off x="548280" y="2824920"/>
            <a:ext cx="8989200" cy="1426320"/>
          </a:xfrm>
          <a:prstGeom prst="rect">
            <a:avLst/>
          </a:prstGeom>
          <a:ln>
            <a:noFill/>
          </a:ln>
        </p:spPr>
      </p:pic>
      <p:sp>
        <p:nvSpPr>
          <p:cNvPr id="826" name="CustomShape 5"/>
          <p:cNvSpPr/>
          <p:nvPr/>
        </p:nvSpPr>
        <p:spPr>
          <a:xfrm>
            <a:off x="476640" y="4458240"/>
            <a:ext cx="895896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Calibri"/>
                <a:ea typeface="DejaVu Sans"/>
              </a:rPr>
              <a:t>In this example, x can be considered as a list of 3 components with each component having a two element vector. Some useful functions to know more about a data frame are given below.</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28"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29"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30" name="CustomShape 4"/>
          <p:cNvSpPr/>
          <p:nvPr/>
        </p:nvSpPr>
        <p:spPr>
          <a:xfrm>
            <a:off x="418320" y="969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Functions of data frame</a:t>
            </a:r>
            <a:endParaRPr lang="en-US" sz="2400" b="0" strike="noStrike" spc="-1">
              <a:latin typeface="Arial"/>
            </a:endParaRPr>
          </a:p>
          <a:p>
            <a:pPr>
              <a:lnSpc>
                <a:spcPct val="100000"/>
              </a:lnSpc>
              <a:spcBef>
                <a:spcPts val="283"/>
              </a:spcBef>
              <a:spcAft>
                <a:spcPts val="283"/>
              </a:spcAft>
            </a:pPr>
            <a:endParaRPr lang="en-US" sz="2400" b="0" strike="noStrike" spc="-1">
              <a:latin typeface="Arial"/>
            </a:endParaRPr>
          </a:p>
        </p:txBody>
      </p:sp>
      <p:pic>
        <p:nvPicPr>
          <p:cNvPr id="831" name="Picture 5"/>
          <p:cNvPicPr/>
          <p:nvPr/>
        </p:nvPicPr>
        <p:blipFill>
          <a:blip r:embed="rId2"/>
          <a:stretch/>
        </p:blipFill>
        <p:spPr>
          <a:xfrm>
            <a:off x="548280" y="1386720"/>
            <a:ext cx="8836560" cy="1412640"/>
          </a:xfrm>
          <a:prstGeom prst="rect">
            <a:avLst/>
          </a:prstGeom>
          <a:ln>
            <a:noFill/>
          </a:ln>
        </p:spPr>
      </p:pic>
      <p:sp>
        <p:nvSpPr>
          <p:cNvPr id="832" name="CustomShape 5"/>
          <p:cNvSpPr/>
          <p:nvPr/>
        </p:nvSpPr>
        <p:spPr>
          <a:xfrm>
            <a:off x="457200" y="2782080"/>
            <a:ext cx="8867520" cy="108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2400" b="1" strike="noStrike" spc="-1">
                <a:solidFill>
                  <a:srgbClr val="000000"/>
                </a:solidFill>
                <a:latin typeface="Calibri"/>
                <a:ea typeface="DejaVu Sans"/>
              </a:rPr>
              <a:t>How to create a Data Frame in R?</a:t>
            </a:r>
            <a:endParaRPr lang="en-US" sz="24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We can create a data frame using the </a:t>
            </a:r>
            <a:r>
              <a:rPr lang="en-US" sz="1800" b="1" strike="noStrike" spc="-1">
                <a:solidFill>
                  <a:srgbClr val="000000"/>
                </a:solidFill>
                <a:latin typeface="Calibri"/>
                <a:ea typeface="DejaVu Sans"/>
              </a:rPr>
              <a:t>data.frame() </a:t>
            </a:r>
            <a:r>
              <a:rPr lang="en-US" sz="1800" b="0" strike="noStrike" spc="-1">
                <a:solidFill>
                  <a:srgbClr val="000000"/>
                </a:solidFill>
                <a:latin typeface="Calibri"/>
                <a:ea typeface="DejaVu Sans"/>
              </a:rPr>
              <a:t>function.</a:t>
            </a:r>
            <a:endParaRPr lang="en-US" sz="18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For example, the above shown data frame can be created as follows.</a:t>
            </a:r>
            <a:endParaRPr lang="en-US" sz="1800" b="0" strike="noStrike" spc="-1">
              <a:latin typeface="Arial"/>
            </a:endParaRPr>
          </a:p>
        </p:txBody>
      </p:sp>
      <p:pic>
        <p:nvPicPr>
          <p:cNvPr id="833" name="Picture 4"/>
          <p:cNvPicPr/>
          <p:nvPr/>
        </p:nvPicPr>
        <p:blipFill>
          <a:blip r:embed="rId3"/>
          <a:stretch/>
        </p:blipFill>
        <p:spPr>
          <a:xfrm>
            <a:off x="595800" y="3938040"/>
            <a:ext cx="8836560" cy="1140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35"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36"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37" name="CustomShape 4"/>
          <p:cNvSpPr/>
          <p:nvPr/>
        </p:nvSpPr>
        <p:spPr>
          <a:xfrm>
            <a:off x="454320" y="1077840"/>
            <a:ext cx="9324720" cy="106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7"/>
              </a:spcBef>
              <a:spcAft>
                <a:spcPts val="567"/>
              </a:spcAft>
            </a:pPr>
            <a:r>
              <a:rPr lang="en-US" sz="1800" b="0" strike="noStrike" spc="-1">
                <a:solidFill>
                  <a:srgbClr val="000000"/>
                </a:solidFill>
                <a:latin typeface="Calibri"/>
                <a:ea typeface="DejaVu Sans"/>
              </a:rPr>
              <a:t>Notice above that the third column, </a:t>
            </a:r>
            <a:r>
              <a:rPr lang="en-US" sz="1800" b="1" strike="noStrike" spc="-1">
                <a:solidFill>
                  <a:srgbClr val="000000"/>
                </a:solidFill>
                <a:latin typeface="Calibri"/>
                <a:ea typeface="DejaVu Sans"/>
              </a:rPr>
              <a:t>Name</a:t>
            </a:r>
            <a:r>
              <a:rPr lang="en-US" sz="1800" b="0" strike="noStrike" spc="-1">
                <a:solidFill>
                  <a:srgbClr val="000000"/>
                </a:solidFill>
                <a:latin typeface="Calibri"/>
                <a:ea typeface="DejaVu Sans"/>
              </a:rPr>
              <a:t> is of type factor, instead of a character vector.</a:t>
            </a:r>
            <a:endParaRPr lang="en-US" sz="1800" b="0" strike="noStrike" spc="-1">
              <a:latin typeface="Arial"/>
            </a:endParaRPr>
          </a:p>
          <a:p>
            <a:pPr>
              <a:lnSpc>
                <a:spcPct val="100000"/>
              </a:lnSpc>
              <a:spcBef>
                <a:spcPts val="567"/>
              </a:spcBef>
              <a:spcAft>
                <a:spcPts val="567"/>
              </a:spcAft>
            </a:pPr>
            <a:r>
              <a:rPr lang="en-US" sz="1800" b="0" strike="noStrike" spc="-1">
                <a:solidFill>
                  <a:srgbClr val="000000"/>
                </a:solidFill>
                <a:latin typeface="Calibri"/>
                <a:ea typeface="DejaVu Sans"/>
              </a:rPr>
              <a:t>By default, </a:t>
            </a:r>
            <a:r>
              <a:rPr lang="en-US" sz="1800" b="1" strike="noStrike" spc="-1">
                <a:solidFill>
                  <a:srgbClr val="000000"/>
                </a:solidFill>
                <a:latin typeface="Calibri"/>
                <a:ea typeface="DejaVu Sans"/>
              </a:rPr>
              <a:t>data.frame() </a:t>
            </a:r>
            <a:r>
              <a:rPr lang="en-US" sz="1800" b="0" strike="noStrike" spc="-1">
                <a:solidFill>
                  <a:srgbClr val="000000"/>
                </a:solidFill>
                <a:latin typeface="Calibri"/>
                <a:ea typeface="DejaVu Sans"/>
              </a:rPr>
              <a:t>function converts character vector into factor.</a:t>
            </a:r>
            <a:endParaRPr lang="en-US" sz="1800" b="0" strike="noStrike" spc="-1">
              <a:latin typeface="Arial"/>
            </a:endParaRPr>
          </a:p>
          <a:p>
            <a:pPr>
              <a:lnSpc>
                <a:spcPct val="100000"/>
              </a:lnSpc>
              <a:spcBef>
                <a:spcPts val="567"/>
              </a:spcBef>
              <a:spcAft>
                <a:spcPts val="567"/>
              </a:spcAft>
            </a:pPr>
            <a:r>
              <a:rPr lang="en-US" sz="1800" b="0" strike="noStrike" spc="-1">
                <a:solidFill>
                  <a:srgbClr val="000000"/>
                </a:solidFill>
                <a:latin typeface="Calibri"/>
                <a:ea typeface="DejaVu Sans"/>
              </a:rPr>
              <a:t>To suppress this behavior, we can pass the argument </a:t>
            </a:r>
            <a:r>
              <a:rPr lang="en-US" sz="1800" b="1" strike="noStrike" spc="-1">
                <a:solidFill>
                  <a:srgbClr val="000000"/>
                </a:solidFill>
                <a:latin typeface="Calibri"/>
                <a:ea typeface="DejaVu Sans"/>
              </a:rPr>
              <a:t>stringsAsFactors=FALSE</a:t>
            </a:r>
            <a:r>
              <a:rPr lang="en-US" sz="1800" b="0" strike="noStrike" spc="-1">
                <a:solidFill>
                  <a:srgbClr val="000000"/>
                </a:solidFill>
                <a:latin typeface="Calibri"/>
                <a:ea typeface="DejaVu Sans"/>
              </a:rPr>
              <a:t>.</a:t>
            </a:r>
            <a:endParaRPr lang="en-US" sz="1800" b="0" strike="noStrike" spc="-1">
              <a:latin typeface="Arial"/>
            </a:endParaRPr>
          </a:p>
        </p:txBody>
      </p:sp>
      <p:sp>
        <p:nvSpPr>
          <p:cNvPr id="838" name="CustomShape 5"/>
          <p:cNvSpPr/>
          <p:nvPr/>
        </p:nvSpPr>
        <p:spPr>
          <a:xfrm>
            <a:off x="512640" y="4062240"/>
            <a:ext cx="895896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Calibri"/>
                <a:ea typeface="DejaVu Sans"/>
              </a:rPr>
              <a:t>Many data input functions of R like, </a:t>
            </a:r>
            <a:r>
              <a:rPr lang="en-US" sz="1800" b="1" strike="noStrike" spc="-1">
                <a:solidFill>
                  <a:srgbClr val="000000"/>
                </a:solidFill>
                <a:latin typeface="Calibri"/>
                <a:ea typeface="DejaVu Sans"/>
              </a:rPr>
              <a:t>read.table(), read.csv(), read.delim(), read.fwf() </a:t>
            </a:r>
            <a:r>
              <a:rPr lang="en-US" sz="1800" b="0" strike="noStrike" spc="-1">
                <a:solidFill>
                  <a:srgbClr val="000000"/>
                </a:solidFill>
                <a:latin typeface="Calibri"/>
                <a:ea typeface="DejaVu Sans"/>
              </a:rPr>
              <a:t>also read data into a data frame.</a:t>
            </a:r>
            <a:endParaRPr lang="en-US" sz="1800" b="0" strike="noStrike" spc="-1">
              <a:latin typeface="Arial"/>
            </a:endParaRPr>
          </a:p>
        </p:txBody>
      </p:sp>
      <p:pic>
        <p:nvPicPr>
          <p:cNvPr id="839" name="Picture 5"/>
          <p:cNvPicPr/>
          <p:nvPr/>
        </p:nvPicPr>
        <p:blipFill>
          <a:blip r:embed="rId2"/>
          <a:stretch/>
        </p:blipFill>
        <p:spPr>
          <a:xfrm>
            <a:off x="559800" y="2300040"/>
            <a:ext cx="8836560" cy="1643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41"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42"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43" name="CustomShape 4"/>
          <p:cNvSpPr/>
          <p:nvPr/>
        </p:nvSpPr>
        <p:spPr>
          <a:xfrm>
            <a:off x="418320" y="969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modify a Data Frame in R?</a:t>
            </a:r>
            <a:endParaRPr lang="en-US" sz="24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Data frames can be modified like we modified matrices through reassignment.</a:t>
            </a:r>
            <a:endParaRPr lang="en-US" sz="1800" b="0" strike="noStrike" spc="-1">
              <a:latin typeface="Arial"/>
            </a:endParaRPr>
          </a:p>
        </p:txBody>
      </p:sp>
      <p:sp>
        <p:nvSpPr>
          <p:cNvPr id="844" name="CustomShape 5"/>
          <p:cNvSpPr/>
          <p:nvPr/>
        </p:nvSpPr>
        <p:spPr>
          <a:xfrm>
            <a:off x="476640" y="3378240"/>
            <a:ext cx="895896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Adding Components</a:t>
            </a:r>
            <a:endParaRPr lang="en-US" sz="2400" b="0" strike="noStrike" spc="-1">
              <a:latin typeface="Arial"/>
            </a:endParaRPr>
          </a:p>
          <a:p>
            <a:pPr algn="just">
              <a:lnSpc>
                <a:spcPct val="100000"/>
              </a:lnSpc>
            </a:pPr>
            <a:r>
              <a:rPr lang="en-US" sz="1800" b="0" strike="noStrike" spc="-1">
                <a:solidFill>
                  <a:srgbClr val="000000"/>
                </a:solidFill>
                <a:latin typeface="Calibri"/>
                <a:ea typeface="DejaVu Sans"/>
              </a:rPr>
              <a:t>Rows can be added to a data frame using the </a:t>
            </a:r>
            <a:r>
              <a:rPr lang="en-US" sz="1800" b="1" strike="noStrike" spc="-1">
                <a:solidFill>
                  <a:srgbClr val="000000"/>
                </a:solidFill>
                <a:latin typeface="Calibri"/>
                <a:ea typeface="DejaVu Sans"/>
              </a:rPr>
              <a:t>rbind() </a:t>
            </a:r>
            <a:r>
              <a:rPr lang="en-US" sz="1800" b="0" strike="noStrike" spc="-1">
                <a:solidFill>
                  <a:srgbClr val="000000"/>
                </a:solidFill>
                <a:latin typeface="Calibri"/>
                <a:ea typeface="DejaVu Sans"/>
              </a:rPr>
              <a:t>function.</a:t>
            </a:r>
            <a:endParaRPr lang="en-US" sz="1800" b="0" strike="noStrike" spc="-1">
              <a:latin typeface="Arial"/>
            </a:endParaRPr>
          </a:p>
        </p:txBody>
      </p:sp>
      <p:pic>
        <p:nvPicPr>
          <p:cNvPr id="845" name="Picture 4"/>
          <p:cNvPicPr/>
          <p:nvPr/>
        </p:nvPicPr>
        <p:blipFill>
          <a:blip r:embed="rId2"/>
          <a:stretch/>
        </p:blipFill>
        <p:spPr>
          <a:xfrm>
            <a:off x="548640" y="1711080"/>
            <a:ext cx="8760600" cy="1472760"/>
          </a:xfrm>
          <a:prstGeom prst="rect">
            <a:avLst/>
          </a:prstGeom>
          <a:ln>
            <a:noFill/>
          </a:ln>
        </p:spPr>
      </p:pic>
      <p:pic>
        <p:nvPicPr>
          <p:cNvPr id="846" name="Picture 5"/>
          <p:cNvPicPr/>
          <p:nvPr/>
        </p:nvPicPr>
        <p:blipFill>
          <a:blip r:embed="rId3"/>
          <a:stretch/>
        </p:blipFill>
        <p:spPr>
          <a:xfrm>
            <a:off x="584640" y="4105080"/>
            <a:ext cx="8724600" cy="988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48"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49"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50" name="CustomShape 4"/>
          <p:cNvSpPr/>
          <p:nvPr/>
        </p:nvSpPr>
        <p:spPr>
          <a:xfrm>
            <a:off x="418320" y="969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Similarly, we can add columns using </a:t>
            </a:r>
            <a:r>
              <a:rPr lang="en-US" sz="1800" b="1" strike="noStrike" spc="-1">
                <a:solidFill>
                  <a:srgbClr val="000000"/>
                </a:solidFill>
                <a:latin typeface="Calibri"/>
                <a:ea typeface="DejaVu Sans"/>
              </a:rPr>
              <a:t>cbind()</a:t>
            </a:r>
            <a:r>
              <a:rPr lang="en-US" sz="1800" b="0" strike="noStrike" spc="-1">
                <a:solidFill>
                  <a:srgbClr val="000000"/>
                </a:solidFill>
                <a:latin typeface="Calibri"/>
                <a:ea typeface="DejaVu Sans"/>
              </a:rPr>
              <a:t>.</a:t>
            </a:r>
            <a:endParaRPr lang="en-US" sz="1800" b="0" strike="noStrike" spc="-1">
              <a:latin typeface="Arial"/>
            </a:endParaRPr>
          </a:p>
        </p:txBody>
      </p:sp>
      <p:sp>
        <p:nvSpPr>
          <p:cNvPr id="851" name="CustomShape 5"/>
          <p:cNvSpPr/>
          <p:nvPr/>
        </p:nvSpPr>
        <p:spPr>
          <a:xfrm>
            <a:off x="476640" y="2586240"/>
            <a:ext cx="895896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Since data frames are implemented as list, we can also add new columns through simple list-like assignments.</a:t>
            </a:r>
            <a:endParaRPr lang="en-US" sz="1800" b="0" strike="noStrike" spc="-1">
              <a:latin typeface="Arial"/>
            </a:endParaRPr>
          </a:p>
        </p:txBody>
      </p:sp>
      <p:pic>
        <p:nvPicPr>
          <p:cNvPr id="852" name="Picture 6"/>
          <p:cNvPicPr/>
          <p:nvPr/>
        </p:nvPicPr>
        <p:blipFill>
          <a:blip r:embed="rId2"/>
          <a:stretch/>
        </p:blipFill>
        <p:spPr>
          <a:xfrm>
            <a:off x="545760" y="1299960"/>
            <a:ext cx="8691480" cy="969120"/>
          </a:xfrm>
          <a:prstGeom prst="rect">
            <a:avLst/>
          </a:prstGeom>
          <a:ln>
            <a:noFill/>
          </a:ln>
        </p:spPr>
      </p:pic>
      <p:pic>
        <p:nvPicPr>
          <p:cNvPr id="853" name="Picture 4"/>
          <p:cNvPicPr/>
          <p:nvPr/>
        </p:nvPicPr>
        <p:blipFill>
          <a:blip r:embed="rId3"/>
          <a:stretch/>
        </p:blipFill>
        <p:spPr>
          <a:xfrm>
            <a:off x="552960" y="3272400"/>
            <a:ext cx="8760600" cy="1671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Data Frame</a:t>
            </a:r>
            <a:endParaRPr lang="en-US" sz="3200" b="0" strike="noStrike" spc="-1">
              <a:latin typeface="Arial"/>
            </a:endParaRPr>
          </a:p>
        </p:txBody>
      </p:sp>
      <p:sp>
        <p:nvSpPr>
          <p:cNvPr id="855"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56"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57" name="CustomShape 4"/>
          <p:cNvSpPr/>
          <p:nvPr/>
        </p:nvSpPr>
        <p:spPr>
          <a:xfrm>
            <a:off x="418320" y="969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7"/>
              </a:spcBef>
              <a:spcAft>
                <a:spcPts val="567"/>
              </a:spcAft>
            </a:pPr>
            <a:r>
              <a:rPr lang="en-US" sz="2400" b="1" strike="noStrike" spc="-1">
                <a:solidFill>
                  <a:srgbClr val="000000"/>
                </a:solidFill>
                <a:latin typeface="Calibri"/>
                <a:ea typeface="DejaVu Sans"/>
              </a:rPr>
              <a:t>Deleting Component</a:t>
            </a:r>
            <a:endParaRPr lang="en-US" sz="2400" b="0" strike="noStrike" spc="-1">
              <a:latin typeface="Arial"/>
            </a:endParaRPr>
          </a:p>
          <a:p>
            <a:pPr>
              <a:lnSpc>
                <a:spcPct val="100000"/>
              </a:lnSpc>
              <a:spcBef>
                <a:spcPts val="567"/>
              </a:spcBef>
              <a:spcAft>
                <a:spcPts val="567"/>
              </a:spcAft>
            </a:pPr>
            <a:r>
              <a:rPr lang="en-US" sz="1800" b="0" strike="noStrike" spc="-1">
                <a:solidFill>
                  <a:srgbClr val="000000"/>
                </a:solidFill>
                <a:latin typeface="Calibri"/>
                <a:ea typeface="DejaVu Sans"/>
              </a:rPr>
              <a:t>Data frame columns can be deleted by assigning </a:t>
            </a:r>
            <a:r>
              <a:rPr lang="en-US" sz="1800" b="1" strike="noStrike" spc="-1">
                <a:solidFill>
                  <a:srgbClr val="000000"/>
                </a:solidFill>
                <a:latin typeface="Calibri"/>
                <a:ea typeface="DejaVu Sans"/>
              </a:rPr>
              <a:t>NULL</a:t>
            </a:r>
            <a:r>
              <a:rPr lang="en-US" sz="1800" b="0" strike="noStrike" spc="-1">
                <a:solidFill>
                  <a:srgbClr val="000000"/>
                </a:solidFill>
                <a:latin typeface="Calibri"/>
                <a:ea typeface="DejaVu Sans"/>
              </a:rPr>
              <a:t> to it.</a:t>
            </a:r>
            <a:endParaRPr lang="en-US" sz="1800" b="0" strike="noStrike" spc="-1">
              <a:latin typeface="Arial"/>
            </a:endParaRPr>
          </a:p>
        </p:txBody>
      </p:sp>
      <p:sp>
        <p:nvSpPr>
          <p:cNvPr id="858" name="CustomShape 5"/>
          <p:cNvSpPr/>
          <p:nvPr/>
        </p:nvSpPr>
        <p:spPr>
          <a:xfrm>
            <a:off x="476640" y="3162240"/>
            <a:ext cx="895896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Similarly, rows can be deleted through reassignments.</a:t>
            </a:r>
            <a:endParaRPr lang="en-US" sz="1800" b="0" strike="noStrike" spc="-1">
              <a:latin typeface="Arial"/>
            </a:endParaRPr>
          </a:p>
        </p:txBody>
      </p:sp>
      <p:pic>
        <p:nvPicPr>
          <p:cNvPr id="859" name="Picture 6"/>
          <p:cNvPicPr/>
          <p:nvPr/>
        </p:nvPicPr>
        <p:blipFill>
          <a:blip r:embed="rId2"/>
          <a:stretch/>
        </p:blipFill>
        <p:spPr>
          <a:xfrm>
            <a:off x="552960" y="1832400"/>
            <a:ext cx="8760600" cy="1271520"/>
          </a:xfrm>
          <a:prstGeom prst="rect">
            <a:avLst/>
          </a:prstGeom>
          <a:ln>
            <a:noFill/>
          </a:ln>
        </p:spPr>
      </p:pic>
      <p:pic>
        <p:nvPicPr>
          <p:cNvPr id="860" name="Picture 7"/>
          <p:cNvPicPr/>
          <p:nvPr/>
        </p:nvPicPr>
        <p:blipFill>
          <a:blip r:embed="rId3"/>
          <a:stretch/>
        </p:blipFill>
        <p:spPr>
          <a:xfrm>
            <a:off x="588960" y="3658680"/>
            <a:ext cx="8760600" cy="971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6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6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64" name="CustomShape 4"/>
          <p:cNvSpPr/>
          <p:nvPr/>
        </p:nvSpPr>
        <p:spPr>
          <a:xfrm>
            <a:off x="418320" y="897840"/>
            <a:ext cx="9324720" cy="16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Factor is a data structure used for fields that takes only predefined, finite number of values (categorical data).</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For example, a data field such as marital status may contain only values from single, married, separated, divorced, or widowed.</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In such case, we know the possible values beforehand and these predefined, distinct values are called levels. Following is an example of factor in R.</a:t>
            </a:r>
            <a:endParaRPr lang="en-US" sz="1800" b="0" strike="noStrike" spc="-1">
              <a:latin typeface="Arial"/>
            </a:endParaRPr>
          </a:p>
        </p:txBody>
      </p:sp>
      <p:sp>
        <p:nvSpPr>
          <p:cNvPr id="865" name="CustomShape 5"/>
          <p:cNvSpPr/>
          <p:nvPr/>
        </p:nvSpPr>
        <p:spPr>
          <a:xfrm>
            <a:off x="584640" y="3270240"/>
            <a:ext cx="912240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latin typeface="Calibri"/>
                <a:ea typeface="DejaVu Sans"/>
              </a:rPr>
              <a:t>Here, we can see that factor x has four elements and two levels. We can check if a variable is a factor or not using </a:t>
            </a:r>
            <a:r>
              <a:rPr lang="en-US" sz="1800" b="1" strike="noStrike" spc="-1">
                <a:solidFill>
                  <a:srgbClr val="000000"/>
                </a:solidFill>
                <a:latin typeface="Calibri"/>
                <a:ea typeface="DejaVu Sans"/>
              </a:rPr>
              <a:t>class() </a:t>
            </a:r>
            <a:r>
              <a:rPr lang="en-US" sz="1800" b="0" strike="noStrike" spc="-1">
                <a:solidFill>
                  <a:srgbClr val="000000"/>
                </a:solidFill>
                <a:latin typeface="Calibri"/>
                <a:ea typeface="DejaVu Sans"/>
              </a:rPr>
              <a:t>function.</a:t>
            </a:r>
            <a:endParaRPr lang="en-US" sz="1800" b="0" strike="noStrike" spc="-1">
              <a:latin typeface="Arial"/>
            </a:endParaRPr>
          </a:p>
          <a:p>
            <a:pPr algn="just">
              <a:lnSpc>
                <a:spcPct val="100000"/>
              </a:lnSpc>
            </a:pPr>
            <a:r>
              <a:rPr lang="en-US" sz="1800" b="0" strike="noStrike" spc="-1">
                <a:solidFill>
                  <a:srgbClr val="000000"/>
                </a:solidFill>
                <a:latin typeface="Calibri"/>
                <a:ea typeface="DejaVu Sans"/>
              </a:rPr>
              <a:t>Similarly, levels of a factor can be checked using the </a:t>
            </a:r>
            <a:r>
              <a:rPr lang="en-US" sz="1800" b="1" strike="noStrike" spc="-1">
                <a:solidFill>
                  <a:srgbClr val="000000"/>
                </a:solidFill>
                <a:latin typeface="Calibri"/>
                <a:ea typeface="DejaVu Sans"/>
              </a:rPr>
              <a:t>levels() </a:t>
            </a:r>
            <a:r>
              <a:rPr lang="en-US" sz="1800" b="0" strike="noStrike" spc="-1">
                <a:solidFill>
                  <a:srgbClr val="000000"/>
                </a:solidFill>
                <a:latin typeface="Calibri"/>
                <a:ea typeface="DejaVu Sans"/>
              </a:rPr>
              <a:t>function.</a:t>
            </a:r>
            <a:endParaRPr lang="en-US" sz="1800" b="0" strike="noStrike" spc="-1">
              <a:latin typeface="Arial"/>
            </a:endParaRPr>
          </a:p>
        </p:txBody>
      </p:sp>
      <p:pic>
        <p:nvPicPr>
          <p:cNvPr id="866" name="Picture 4"/>
          <p:cNvPicPr/>
          <p:nvPr/>
        </p:nvPicPr>
        <p:blipFill>
          <a:blip r:embed="rId2"/>
          <a:stretch/>
        </p:blipFill>
        <p:spPr>
          <a:xfrm>
            <a:off x="728640" y="2463480"/>
            <a:ext cx="8836560" cy="835560"/>
          </a:xfrm>
          <a:prstGeom prst="rect">
            <a:avLst/>
          </a:prstGeom>
          <a:ln>
            <a:noFill/>
          </a:ln>
        </p:spPr>
      </p:pic>
      <p:pic>
        <p:nvPicPr>
          <p:cNvPr id="867" name="Picture 5"/>
          <p:cNvPicPr/>
          <p:nvPr/>
        </p:nvPicPr>
        <p:blipFill>
          <a:blip r:embed="rId3"/>
          <a:stretch/>
        </p:blipFill>
        <p:spPr>
          <a:xfrm>
            <a:off x="736920" y="4213440"/>
            <a:ext cx="8826120" cy="1216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4400" b="0" strike="noStrike" spc="-1">
                <a:solidFill>
                  <a:srgbClr val="000000"/>
                </a:solidFill>
                <a:latin typeface="Arial"/>
                <a:ea typeface="DejaVu Sans"/>
              </a:rPr>
              <a:t>3 V’s of Big Data</a:t>
            </a:r>
            <a:endParaRPr lang="en-US" sz="4400" b="0" strike="noStrike" spc="-1">
              <a:latin typeface="Arial"/>
            </a:endParaRPr>
          </a:p>
        </p:txBody>
      </p:sp>
      <p:pic>
        <p:nvPicPr>
          <p:cNvPr id="582" name="Picture 581"/>
          <p:cNvPicPr/>
          <p:nvPr/>
        </p:nvPicPr>
        <p:blipFill>
          <a:blip r:embed="rId2"/>
          <a:stretch/>
        </p:blipFill>
        <p:spPr>
          <a:xfrm>
            <a:off x="5943600" y="1368720"/>
            <a:ext cx="3654720" cy="3469680"/>
          </a:xfrm>
          <a:prstGeom prst="rect">
            <a:avLst/>
          </a:prstGeom>
          <a:ln>
            <a:noFill/>
          </a:ln>
        </p:spPr>
      </p:pic>
      <p:sp>
        <p:nvSpPr>
          <p:cNvPr id="583" name="CustomShape 2"/>
          <p:cNvSpPr/>
          <p:nvPr/>
        </p:nvSpPr>
        <p:spPr>
          <a:xfrm>
            <a:off x="2371680" y="1684800"/>
            <a:ext cx="1092240" cy="1092240"/>
          </a:xfrm>
          <a:prstGeom prst="ellipse">
            <a:avLst/>
          </a:prstGeom>
          <a:solidFill>
            <a:srgbClr val="ADD58A"/>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3 V’s of </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Big</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 Data</a:t>
            </a:r>
            <a:endParaRPr lang="en-US" sz="1800" b="0" strike="noStrike" spc="-1">
              <a:latin typeface="Arial"/>
            </a:endParaRPr>
          </a:p>
        </p:txBody>
      </p:sp>
      <p:sp>
        <p:nvSpPr>
          <p:cNvPr id="584" name="CustomShape 3"/>
          <p:cNvSpPr/>
          <p:nvPr/>
        </p:nvSpPr>
        <p:spPr>
          <a:xfrm>
            <a:off x="365760" y="1920240"/>
            <a:ext cx="1183680" cy="635040"/>
          </a:xfrm>
          <a:prstGeom prst="rect">
            <a:avLst/>
          </a:prstGeom>
          <a:solidFill>
            <a:srgbClr val="FEDCC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Volume</a:t>
            </a:r>
            <a:endParaRPr lang="en-US" sz="1800" b="0" strike="noStrike" spc="-1">
              <a:latin typeface="Arial"/>
            </a:endParaRPr>
          </a:p>
        </p:txBody>
      </p:sp>
      <p:sp>
        <p:nvSpPr>
          <p:cNvPr id="585" name="CustomShape 4"/>
          <p:cNvSpPr/>
          <p:nvPr/>
        </p:nvSpPr>
        <p:spPr>
          <a:xfrm>
            <a:off x="2355120" y="3566160"/>
            <a:ext cx="1183680" cy="635040"/>
          </a:xfrm>
          <a:prstGeom prst="rect">
            <a:avLst/>
          </a:prstGeom>
          <a:solidFill>
            <a:srgbClr val="FEDCC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Variety</a:t>
            </a:r>
            <a:endParaRPr lang="en-US" sz="1800" b="0" strike="noStrike" spc="-1">
              <a:latin typeface="Arial"/>
            </a:endParaRPr>
          </a:p>
        </p:txBody>
      </p:sp>
      <p:sp>
        <p:nvSpPr>
          <p:cNvPr id="586" name="CustomShape 5"/>
          <p:cNvSpPr/>
          <p:nvPr/>
        </p:nvSpPr>
        <p:spPr>
          <a:xfrm>
            <a:off x="4255920" y="1920240"/>
            <a:ext cx="1183680" cy="635040"/>
          </a:xfrm>
          <a:prstGeom prst="rect">
            <a:avLst/>
          </a:prstGeom>
          <a:solidFill>
            <a:srgbClr val="FEDCC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Velocity</a:t>
            </a:r>
            <a:endParaRPr lang="en-US" sz="1800" b="0" strike="noStrike" spc="-1">
              <a:latin typeface="Arial"/>
            </a:endParaRPr>
          </a:p>
        </p:txBody>
      </p:sp>
      <p:sp>
        <p:nvSpPr>
          <p:cNvPr id="587" name="CustomShape 6"/>
          <p:cNvSpPr/>
          <p:nvPr/>
        </p:nvSpPr>
        <p:spPr>
          <a:xfrm>
            <a:off x="349200" y="2762640"/>
            <a:ext cx="1732320" cy="264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Terabytes</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Records</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Transactions</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Tables,Files</a:t>
            </a:r>
            <a:endParaRPr lang="en-US" sz="1400" b="0" strike="noStrike" spc="-1">
              <a:latin typeface="Arial"/>
            </a:endParaRPr>
          </a:p>
        </p:txBody>
      </p:sp>
      <p:sp>
        <p:nvSpPr>
          <p:cNvPr id="588" name="Line 7"/>
          <p:cNvSpPr/>
          <p:nvPr/>
        </p:nvSpPr>
        <p:spPr>
          <a:xfrm>
            <a:off x="1554480" y="2250000"/>
            <a:ext cx="817200" cy="360"/>
          </a:xfrm>
          <a:prstGeom prst="line">
            <a:avLst/>
          </a:prstGeom>
          <a:ln w="76320">
            <a:solidFill>
              <a:srgbClr val="3465A4"/>
            </a:solidFill>
            <a:round/>
            <a:headEnd type="triangle" w="med" len="med"/>
          </a:ln>
        </p:spPr>
        <p:style>
          <a:lnRef idx="0">
            <a:scrgbClr r="0" g="0" b="0"/>
          </a:lnRef>
          <a:fillRef idx="0">
            <a:scrgbClr r="0" g="0" b="0"/>
          </a:fillRef>
          <a:effectRef idx="0">
            <a:scrgbClr r="0" g="0" b="0"/>
          </a:effectRef>
          <a:fontRef idx="minor"/>
        </p:style>
      </p:sp>
      <p:sp>
        <p:nvSpPr>
          <p:cNvPr id="589" name="Line 8"/>
          <p:cNvSpPr/>
          <p:nvPr/>
        </p:nvSpPr>
        <p:spPr>
          <a:xfrm flipH="1">
            <a:off x="3468960" y="2230560"/>
            <a:ext cx="786960" cy="360"/>
          </a:xfrm>
          <a:prstGeom prst="line">
            <a:avLst/>
          </a:prstGeom>
          <a:ln w="76320">
            <a:solidFill>
              <a:srgbClr val="3465A4"/>
            </a:solidFill>
            <a:round/>
            <a:headEnd type="triangle" w="med" len="med"/>
          </a:ln>
        </p:spPr>
        <p:style>
          <a:lnRef idx="0">
            <a:scrgbClr r="0" g="0" b="0"/>
          </a:lnRef>
          <a:fillRef idx="0">
            <a:scrgbClr r="0" g="0" b="0"/>
          </a:fillRef>
          <a:effectRef idx="0">
            <a:scrgbClr r="0" g="0" b="0"/>
          </a:effectRef>
          <a:fontRef idx="minor"/>
        </p:style>
      </p:sp>
      <p:sp>
        <p:nvSpPr>
          <p:cNvPr id="590" name="Line 9"/>
          <p:cNvSpPr/>
          <p:nvPr/>
        </p:nvSpPr>
        <p:spPr>
          <a:xfrm flipV="1">
            <a:off x="2926080" y="2782080"/>
            <a:ext cx="360" cy="784080"/>
          </a:xfrm>
          <a:prstGeom prst="line">
            <a:avLst/>
          </a:prstGeom>
          <a:ln w="76320">
            <a:solidFill>
              <a:srgbClr val="3465A4"/>
            </a:solidFill>
            <a:round/>
            <a:headEnd type="triangle" w="med" len="med"/>
          </a:ln>
        </p:spPr>
        <p:style>
          <a:lnRef idx="0">
            <a:scrgbClr r="0" g="0" b="0"/>
          </a:lnRef>
          <a:fillRef idx="0">
            <a:scrgbClr r="0" g="0" b="0"/>
          </a:fillRef>
          <a:effectRef idx="0">
            <a:scrgbClr r="0" g="0" b="0"/>
          </a:effectRef>
          <a:fontRef idx="minor"/>
        </p:style>
      </p:sp>
      <p:sp>
        <p:nvSpPr>
          <p:cNvPr id="591" name="CustomShape 10"/>
          <p:cNvSpPr/>
          <p:nvPr/>
        </p:nvSpPr>
        <p:spPr>
          <a:xfrm>
            <a:off x="2377440" y="4297680"/>
            <a:ext cx="1915200" cy="211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Structured</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Unstructured</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Semi structured</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All of the above</a:t>
            </a:r>
            <a:endParaRPr lang="en-US" sz="1400" b="0" strike="noStrike" spc="-1">
              <a:latin typeface="Arial"/>
            </a:endParaRPr>
          </a:p>
          <a:p>
            <a:pPr>
              <a:lnSpc>
                <a:spcPct val="100000"/>
              </a:lnSpc>
            </a:pPr>
            <a:endParaRPr lang="en-US" sz="1400" b="0" strike="noStrike" spc="-1">
              <a:latin typeface="Arial"/>
            </a:endParaRPr>
          </a:p>
        </p:txBody>
      </p:sp>
      <p:sp>
        <p:nvSpPr>
          <p:cNvPr id="592" name="CustomShape 11"/>
          <p:cNvSpPr/>
          <p:nvPr/>
        </p:nvSpPr>
        <p:spPr>
          <a:xfrm>
            <a:off x="4297680" y="2743200"/>
            <a:ext cx="1366560" cy="128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Batch</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Near Time</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Real Time</a:t>
            </a:r>
            <a:endParaRPr lang="en-US" sz="1400" b="0" strike="noStrike" spc="-1">
              <a:latin typeface="Arial"/>
            </a:endParaRPr>
          </a:p>
          <a:p>
            <a:pPr marL="216000" indent="-210960">
              <a:lnSpc>
                <a:spcPct val="100000"/>
              </a:lnSpc>
              <a:buClr>
                <a:srgbClr val="000000"/>
              </a:buClr>
              <a:buSzPct val="45000"/>
              <a:buFont typeface="Wingdings" charset="2"/>
              <a:buChar char=""/>
            </a:pPr>
            <a:r>
              <a:rPr lang="en-US" sz="1400" b="0" strike="noStrike" spc="-1">
                <a:solidFill>
                  <a:srgbClr val="000000"/>
                </a:solidFill>
                <a:latin typeface="Arial"/>
                <a:ea typeface="DejaVu Sans"/>
              </a:rPr>
              <a:t>Streams</a:t>
            </a:r>
            <a:endParaRPr lang="en-US" sz="1400" b="0" strike="noStrike" spc="-1">
              <a:latin typeface="Arial"/>
            </a:endParaRPr>
          </a:p>
          <a:p>
            <a:pPr>
              <a:lnSpc>
                <a:spcPct val="100000"/>
              </a:lnSpc>
            </a:pP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69"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70"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71" name="CustomShape 4"/>
          <p:cNvSpPr/>
          <p:nvPr/>
        </p:nvSpPr>
        <p:spPr>
          <a:xfrm>
            <a:off x="418320" y="789840"/>
            <a:ext cx="9180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create a factor in R?</a:t>
            </a:r>
            <a:endParaRPr lang="en-US" sz="2400" b="0" strike="noStrike" spc="-1">
              <a:latin typeface="Arial"/>
            </a:endParaRPr>
          </a:p>
          <a:p>
            <a:pPr algn="just">
              <a:lnSpc>
                <a:spcPct val="100000"/>
              </a:lnSpc>
            </a:pPr>
            <a:r>
              <a:rPr lang="en-US" sz="1800" b="0" strike="noStrike" spc="-1">
                <a:solidFill>
                  <a:srgbClr val="000000"/>
                </a:solidFill>
                <a:latin typeface="Calibri"/>
                <a:ea typeface="DejaVu Sans"/>
              </a:rPr>
              <a:t>We can create a factor using the function </a:t>
            </a:r>
            <a:r>
              <a:rPr lang="en-US" sz="1800" b="1" strike="noStrike" spc="-1">
                <a:solidFill>
                  <a:srgbClr val="000000"/>
                </a:solidFill>
                <a:latin typeface="Calibri"/>
                <a:ea typeface="DejaVu Sans"/>
              </a:rPr>
              <a:t>factor(). </a:t>
            </a:r>
            <a:r>
              <a:rPr lang="en-US" sz="1800" b="0" strike="noStrike" spc="-1">
                <a:solidFill>
                  <a:srgbClr val="000000"/>
                </a:solidFill>
                <a:latin typeface="Calibri"/>
                <a:ea typeface="DejaVu Sans"/>
              </a:rPr>
              <a:t>Levels of a factor are inferred from the data if not provided.</a:t>
            </a:r>
            <a:endParaRPr lang="en-US" sz="1800" b="0" strike="noStrike" spc="-1">
              <a:latin typeface="Arial"/>
            </a:endParaRPr>
          </a:p>
        </p:txBody>
      </p:sp>
      <p:sp>
        <p:nvSpPr>
          <p:cNvPr id="872" name="CustomShape 5"/>
          <p:cNvSpPr/>
          <p:nvPr/>
        </p:nvSpPr>
        <p:spPr>
          <a:xfrm>
            <a:off x="476640" y="3558240"/>
            <a:ext cx="9122400" cy="7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We can see from the above example that levels may be predefined even if not used.</a:t>
            </a:r>
            <a:endParaRPr lang="en-US" sz="1800" b="0" strike="noStrike" spc="-1">
              <a:latin typeface="Arial"/>
            </a:endParaRPr>
          </a:p>
          <a:p>
            <a:pPr algn="just">
              <a:lnSpc>
                <a:spcPct val="100000"/>
              </a:lnSpc>
            </a:pPr>
            <a:r>
              <a:rPr lang="en-US" sz="1800" b="0" strike="noStrike" spc="-1">
                <a:solidFill>
                  <a:srgbClr val="000000"/>
                </a:solidFill>
                <a:latin typeface="Calibri"/>
                <a:ea typeface="DejaVu Sans"/>
              </a:rPr>
              <a:t>Factors are closely related with vectors. In fact, factors are stored as integer vectors. This is clearly seen from its structure.</a:t>
            </a:r>
            <a:endParaRPr lang="en-US" sz="1800" b="0" strike="noStrike" spc="-1">
              <a:latin typeface="Arial"/>
            </a:endParaRPr>
          </a:p>
        </p:txBody>
      </p:sp>
      <p:pic>
        <p:nvPicPr>
          <p:cNvPr id="873" name="Picture 6"/>
          <p:cNvPicPr/>
          <p:nvPr/>
        </p:nvPicPr>
        <p:blipFill>
          <a:blip r:embed="rId2"/>
          <a:stretch/>
        </p:blipFill>
        <p:spPr>
          <a:xfrm>
            <a:off x="563040" y="1783080"/>
            <a:ext cx="8944560" cy="1872720"/>
          </a:xfrm>
          <a:prstGeom prst="rect">
            <a:avLst/>
          </a:prstGeom>
          <a:ln>
            <a:noFill/>
          </a:ln>
        </p:spPr>
      </p:pic>
      <p:pic>
        <p:nvPicPr>
          <p:cNvPr id="874" name="Picture 7"/>
          <p:cNvPicPr/>
          <p:nvPr/>
        </p:nvPicPr>
        <p:blipFill>
          <a:blip r:embed="rId3"/>
          <a:stretch/>
        </p:blipFill>
        <p:spPr>
          <a:xfrm>
            <a:off x="599760" y="4470480"/>
            <a:ext cx="8907840" cy="89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76"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77"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78" name="CustomShape 4"/>
          <p:cNvSpPr/>
          <p:nvPr/>
        </p:nvSpPr>
        <p:spPr>
          <a:xfrm>
            <a:off x="418320" y="1005840"/>
            <a:ext cx="932472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Factor is a data structure used for fields that takes only predefined, finite number of values (categorical data).</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For example, a data field such as marital status may contain only values from single, married, separated, divorced, or widowed.</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In such case, we know the possible values beforehand and these predefined, distinct values are called levels. Following is an example of factor in R.</a:t>
            </a:r>
            <a:endParaRPr lang="en-US" sz="1800" b="0" strike="noStrike" spc="-1">
              <a:latin typeface="Arial"/>
            </a:endParaRPr>
          </a:p>
        </p:txBody>
      </p:sp>
      <p:sp>
        <p:nvSpPr>
          <p:cNvPr id="879" name="CustomShape 5"/>
          <p:cNvSpPr/>
          <p:nvPr/>
        </p:nvSpPr>
        <p:spPr>
          <a:xfrm>
            <a:off x="584640" y="3931920"/>
            <a:ext cx="9122400" cy="98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283"/>
              </a:spcBef>
              <a:spcAft>
                <a:spcPts val="283"/>
              </a:spcAft>
            </a:pPr>
            <a:r>
              <a:rPr lang="en-US" sz="1800" b="0" strike="noStrike" spc="-1">
                <a:solidFill>
                  <a:srgbClr val="000000"/>
                </a:solidFill>
                <a:latin typeface="Calibri"/>
                <a:ea typeface="DejaVu Sans"/>
              </a:rPr>
              <a:t>Here, we can see that factor x has four elements and two levels. We can check if a variable is a factor or not using </a:t>
            </a:r>
            <a:r>
              <a:rPr lang="en-US" sz="1800" b="1" strike="noStrike" spc="-1">
                <a:solidFill>
                  <a:srgbClr val="000000"/>
                </a:solidFill>
                <a:latin typeface="Calibri"/>
                <a:ea typeface="DejaVu Sans"/>
              </a:rPr>
              <a:t>class() </a:t>
            </a:r>
            <a:r>
              <a:rPr lang="en-US" sz="1800" b="0" strike="noStrike" spc="-1">
                <a:solidFill>
                  <a:srgbClr val="000000"/>
                </a:solidFill>
                <a:latin typeface="Calibri"/>
                <a:ea typeface="DejaVu Sans"/>
              </a:rPr>
              <a:t>function.</a:t>
            </a:r>
            <a:endParaRPr lang="en-US" sz="1800" b="0" strike="noStrike" spc="-1">
              <a:latin typeface="Arial"/>
            </a:endParaRPr>
          </a:p>
          <a:p>
            <a:pPr algn="just">
              <a:lnSpc>
                <a:spcPct val="100000"/>
              </a:lnSpc>
              <a:spcBef>
                <a:spcPts val="283"/>
              </a:spcBef>
              <a:spcAft>
                <a:spcPts val="283"/>
              </a:spcAft>
            </a:pPr>
            <a:r>
              <a:rPr lang="en-US" sz="1800" b="0" strike="noStrike" spc="-1">
                <a:solidFill>
                  <a:srgbClr val="000000"/>
                </a:solidFill>
                <a:latin typeface="Calibri"/>
                <a:ea typeface="DejaVu Sans"/>
              </a:rPr>
              <a:t>Similarly, levels of a factor can be checked using the </a:t>
            </a:r>
            <a:r>
              <a:rPr lang="en-US" sz="1800" b="1" strike="noStrike" spc="-1">
                <a:solidFill>
                  <a:srgbClr val="000000"/>
                </a:solidFill>
                <a:latin typeface="Calibri"/>
                <a:ea typeface="DejaVu Sans"/>
              </a:rPr>
              <a:t>levels() </a:t>
            </a:r>
            <a:r>
              <a:rPr lang="en-US" sz="1800" b="0" strike="noStrike" spc="-1">
                <a:solidFill>
                  <a:srgbClr val="000000"/>
                </a:solidFill>
                <a:latin typeface="Calibri"/>
                <a:ea typeface="DejaVu Sans"/>
              </a:rPr>
              <a:t>function.</a:t>
            </a:r>
            <a:endParaRPr lang="en-US" sz="1800" b="0" strike="noStrike" spc="-1">
              <a:latin typeface="Arial"/>
            </a:endParaRPr>
          </a:p>
        </p:txBody>
      </p:sp>
      <p:pic>
        <p:nvPicPr>
          <p:cNvPr id="880" name="Picture 4"/>
          <p:cNvPicPr/>
          <p:nvPr/>
        </p:nvPicPr>
        <p:blipFill>
          <a:blip r:embed="rId2"/>
          <a:stretch/>
        </p:blipFill>
        <p:spPr>
          <a:xfrm>
            <a:off x="728640" y="2945520"/>
            <a:ext cx="8836560" cy="929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8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8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84" name="CustomShape 4"/>
          <p:cNvSpPr/>
          <p:nvPr/>
        </p:nvSpPr>
        <p:spPr>
          <a:xfrm>
            <a:off x="418320" y="2157840"/>
            <a:ext cx="9180720" cy="156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Calibri"/>
                <a:ea typeface="DejaVu Sans"/>
              </a:rPr>
              <a:t>We see that levels are stored in a character vector and the individual elements are actually stored as indices.</a:t>
            </a:r>
            <a:endParaRPr lang="en-US" sz="1800" b="0" strike="noStrike" spc="-1">
              <a:latin typeface="Arial"/>
            </a:endParaRPr>
          </a:p>
          <a:p>
            <a:pPr marL="216000" indent="-21384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Calibri"/>
                <a:ea typeface="DejaVu Sans"/>
              </a:rPr>
              <a:t>Factors are also created when we read non-numerical columns into a data frame.</a:t>
            </a:r>
            <a:endParaRPr lang="en-US" sz="1800" b="0" strike="noStrike" spc="-1">
              <a:latin typeface="Arial"/>
            </a:endParaRPr>
          </a:p>
          <a:p>
            <a:pPr marL="216000" indent="-213840" algn="just">
              <a:lnSpc>
                <a:spcPct val="100000"/>
              </a:lnSpc>
              <a:spcBef>
                <a:spcPts val="850"/>
              </a:spcBef>
              <a:spcAft>
                <a:spcPts val="850"/>
              </a:spcAft>
              <a:buClr>
                <a:srgbClr val="000000"/>
              </a:buClr>
              <a:buSzPct val="45000"/>
              <a:buFont typeface="Wingdings" charset="2"/>
              <a:buChar char=""/>
            </a:pPr>
            <a:r>
              <a:rPr lang="en-US" sz="1800" b="0" strike="noStrike" spc="-1">
                <a:solidFill>
                  <a:srgbClr val="000000"/>
                </a:solidFill>
                <a:latin typeface="Calibri"/>
                <a:ea typeface="DejaVu Sans"/>
              </a:rPr>
              <a:t>By default, </a:t>
            </a:r>
            <a:r>
              <a:rPr lang="en-US" sz="1800" b="1" strike="noStrike" spc="-1">
                <a:solidFill>
                  <a:srgbClr val="000000"/>
                </a:solidFill>
                <a:latin typeface="Calibri"/>
                <a:ea typeface="DejaVu Sans"/>
              </a:rPr>
              <a:t>data.frame() </a:t>
            </a:r>
            <a:r>
              <a:rPr lang="en-US" sz="1800" b="0" strike="noStrike" spc="-1">
                <a:solidFill>
                  <a:srgbClr val="000000"/>
                </a:solidFill>
                <a:latin typeface="Calibri"/>
                <a:ea typeface="DejaVu Sans"/>
              </a:rPr>
              <a:t>function converts character vector into factor. To suppress this behavior, we have to pass the argument </a:t>
            </a:r>
            <a:r>
              <a:rPr lang="en-US" sz="1800" b="1" strike="noStrike" spc="-1">
                <a:solidFill>
                  <a:srgbClr val="000000"/>
                </a:solidFill>
                <a:latin typeface="Calibri"/>
                <a:ea typeface="DejaVu Sans"/>
              </a:rPr>
              <a:t>stringsAsFactors = FALSE</a:t>
            </a:r>
            <a:r>
              <a:rPr lang="en-US" sz="1800" b="0" strike="noStrike" spc="-1">
                <a:solidFill>
                  <a:srgbClr val="000000"/>
                </a:solidFill>
                <a:latin typeface="Calibri"/>
                <a:ea typeface="DejaVu Sans"/>
              </a:rPr>
              <a:t>.</a:t>
            </a:r>
            <a:endParaRPr lang="en-US" sz="1800" b="0" strike="noStrike" spc="-1">
              <a:latin typeface="Arial"/>
            </a:endParaRPr>
          </a:p>
        </p:txBody>
      </p:sp>
      <p:pic>
        <p:nvPicPr>
          <p:cNvPr id="885" name="Picture 7"/>
          <p:cNvPicPr/>
          <p:nvPr/>
        </p:nvPicPr>
        <p:blipFill>
          <a:blip r:embed="rId2"/>
          <a:stretch/>
        </p:blipFill>
        <p:spPr>
          <a:xfrm>
            <a:off x="563760" y="1086480"/>
            <a:ext cx="8759160" cy="89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8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8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89"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access components of a factor?</a:t>
            </a:r>
            <a:endParaRPr lang="en-US" sz="2400" b="0" strike="noStrike" spc="-1">
              <a:latin typeface="Arial"/>
            </a:endParaRPr>
          </a:p>
          <a:p>
            <a:pPr algn="just">
              <a:lnSpc>
                <a:spcPct val="100000"/>
              </a:lnSpc>
              <a:spcBef>
                <a:spcPts val="283"/>
              </a:spcBef>
              <a:spcAft>
                <a:spcPts val="283"/>
              </a:spcAft>
            </a:pPr>
            <a:r>
              <a:rPr lang="en-US" sz="1800" b="0" strike="noStrike" spc="-1">
                <a:solidFill>
                  <a:srgbClr val="000000"/>
                </a:solidFill>
                <a:latin typeface="Calibri"/>
                <a:ea typeface="DejaVu Sans"/>
              </a:rPr>
              <a:t>Accessing components of a factor is very much similar to that of vectors.</a:t>
            </a:r>
            <a:endParaRPr lang="en-US" sz="1800" b="0" strike="noStrike" spc="-1">
              <a:latin typeface="Arial"/>
            </a:endParaRPr>
          </a:p>
        </p:txBody>
      </p:sp>
      <p:pic>
        <p:nvPicPr>
          <p:cNvPr id="890" name="Picture 4"/>
          <p:cNvPicPr/>
          <p:nvPr/>
        </p:nvPicPr>
        <p:blipFill>
          <a:blip r:embed="rId2"/>
          <a:stretch/>
        </p:blipFill>
        <p:spPr>
          <a:xfrm>
            <a:off x="526320" y="1674720"/>
            <a:ext cx="8836560" cy="2803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Factors</a:t>
            </a:r>
            <a:endParaRPr lang="en-US" sz="3200" b="0" strike="noStrike" spc="-1">
              <a:latin typeface="Arial"/>
            </a:endParaRPr>
          </a:p>
        </p:txBody>
      </p:sp>
      <p:sp>
        <p:nvSpPr>
          <p:cNvPr id="89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9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94"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2400" b="1" strike="noStrike" spc="-1">
                <a:solidFill>
                  <a:srgbClr val="000000"/>
                </a:solidFill>
                <a:latin typeface="Calibri"/>
                <a:ea typeface="DejaVu Sans"/>
              </a:rPr>
              <a:t>How to modify a factor?</a:t>
            </a:r>
            <a:endParaRPr lang="en-US" sz="24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Components of a factor can be modified using simple assignments. However, we cannot choose values outside of its predefined levels.</a:t>
            </a:r>
            <a:endParaRPr lang="en-US" sz="1800" b="0" strike="noStrike" spc="-1">
              <a:latin typeface="Arial"/>
            </a:endParaRPr>
          </a:p>
        </p:txBody>
      </p:sp>
      <p:pic>
        <p:nvPicPr>
          <p:cNvPr id="895" name="Picture 4"/>
          <p:cNvPicPr/>
          <p:nvPr/>
        </p:nvPicPr>
        <p:blipFill>
          <a:blip r:embed="rId2"/>
          <a:stretch/>
        </p:blipFill>
        <p:spPr>
          <a:xfrm>
            <a:off x="526320" y="1969920"/>
            <a:ext cx="8822160" cy="2854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Lists</a:t>
            </a:r>
            <a:endParaRPr lang="en-US" sz="3200" b="0" strike="noStrike" spc="-1">
              <a:latin typeface="Arial"/>
            </a:endParaRPr>
          </a:p>
        </p:txBody>
      </p:sp>
      <p:sp>
        <p:nvSpPr>
          <p:cNvPr id="89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89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899" name="CustomShape 4"/>
          <p:cNvSpPr/>
          <p:nvPr/>
        </p:nvSpPr>
        <p:spPr>
          <a:xfrm>
            <a:off x="418320" y="897840"/>
            <a:ext cx="9324720" cy="145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List is a data structure having components of mixed data types.</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A vector having all elements of the same type is called atomic vector but a vector having elements of different type is called list.</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We can check if it's a list with </a:t>
            </a:r>
            <a:r>
              <a:rPr lang="en-US" sz="1800" b="1" strike="noStrike" spc="-1">
                <a:solidFill>
                  <a:srgbClr val="000000"/>
                </a:solidFill>
                <a:latin typeface="Calibri"/>
                <a:ea typeface="DejaVu Sans"/>
              </a:rPr>
              <a:t>typeof() </a:t>
            </a:r>
            <a:r>
              <a:rPr lang="en-US" sz="1800" b="0" strike="noStrike" spc="-1">
                <a:solidFill>
                  <a:srgbClr val="000000"/>
                </a:solidFill>
                <a:latin typeface="Calibri"/>
                <a:ea typeface="DejaVu Sans"/>
              </a:rPr>
              <a:t>function and find its length using </a:t>
            </a:r>
            <a:r>
              <a:rPr lang="en-US" sz="1800" b="1" strike="noStrike" spc="-1">
                <a:solidFill>
                  <a:srgbClr val="000000"/>
                </a:solidFill>
                <a:latin typeface="Calibri"/>
                <a:ea typeface="DejaVu Sans"/>
              </a:rPr>
              <a:t>length().</a:t>
            </a:r>
            <a:endParaRPr lang="en-US" sz="1800" b="0" strike="noStrike" spc="-1">
              <a:latin typeface="Arial"/>
            </a:endParaRPr>
          </a:p>
          <a:p>
            <a:pPr marL="216000" indent="-21384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Calibri"/>
                <a:ea typeface="DejaVu Sans"/>
              </a:rPr>
              <a:t>Following is an example of a list having three components each of different data type.</a:t>
            </a:r>
            <a:endParaRPr lang="en-US" sz="1800" b="0" strike="noStrike" spc="-1">
              <a:latin typeface="Arial"/>
            </a:endParaRPr>
          </a:p>
        </p:txBody>
      </p:sp>
      <p:pic>
        <p:nvPicPr>
          <p:cNvPr id="900" name="Picture 4"/>
          <p:cNvPicPr/>
          <p:nvPr/>
        </p:nvPicPr>
        <p:blipFill>
          <a:blip r:embed="rId2"/>
          <a:stretch/>
        </p:blipFill>
        <p:spPr>
          <a:xfrm>
            <a:off x="624960" y="2552760"/>
            <a:ext cx="8760600" cy="2664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Lists</a:t>
            </a:r>
            <a:endParaRPr lang="en-US" sz="3200" b="0" strike="noStrike" spc="-1">
              <a:latin typeface="Arial"/>
            </a:endParaRPr>
          </a:p>
        </p:txBody>
      </p:sp>
      <p:sp>
        <p:nvSpPr>
          <p:cNvPr id="90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0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04"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access components of a list?</a:t>
            </a:r>
            <a:endParaRPr lang="en-US" sz="2400" b="0" strike="noStrike" spc="-1">
              <a:latin typeface="Arial"/>
            </a:endParaRPr>
          </a:p>
          <a:p>
            <a:pPr>
              <a:lnSpc>
                <a:spcPct val="100000"/>
              </a:lnSpc>
            </a:pPr>
            <a:r>
              <a:rPr lang="en-US" sz="1800" b="0" strike="noStrike" spc="-1">
                <a:solidFill>
                  <a:srgbClr val="000000"/>
                </a:solidFill>
                <a:latin typeface="Calibri"/>
                <a:ea typeface="DejaVu Sans"/>
              </a:rPr>
              <a:t>Lists can be accessed in similar fashion to vectors. Integer, logical or character vectors can be used for indexing. Let us consider a list as follows.</a:t>
            </a:r>
            <a:endParaRPr lang="en-US" sz="1800" b="0" strike="noStrike" spc="-1">
              <a:latin typeface="Arial"/>
            </a:endParaRPr>
          </a:p>
        </p:txBody>
      </p:sp>
      <p:pic>
        <p:nvPicPr>
          <p:cNvPr id="905" name="Picture 5"/>
          <p:cNvPicPr/>
          <p:nvPr/>
        </p:nvPicPr>
        <p:blipFill>
          <a:blip r:embed="rId2"/>
          <a:stretch/>
        </p:blipFill>
        <p:spPr>
          <a:xfrm>
            <a:off x="548640" y="1908000"/>
            <a:ext cx="8836560" cy="3445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Lists</a:t>
            </a:r>
            <a:endParaRPr lang="en-US" sz="3200" b="0" strike="noStrike" spc="-1">
              <a:latin typeface="Arial"/>
            </a:endParaRPr>
          </a:p>
        </p:txBody>
      </p:sp>
      <p:sp>
        <p:nvSpPr>
          <p:cNvPr id="90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0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09" name="CustomShape 4"/>
          <p:cNvSpPr/>
          <p:nvPr/>
        </p:nvSpPr>
        <p:spPr>
          <a:xfrm>
            <a:off x="418320" y="861840"/>
            <a:ext cx="9324720" cy="156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3"/>
              </a:spcBef>
              <a:spcAft>
                <a:spcPts val="283"/>
              </a:spcAft>
            </a:pPr>
            <a:r>
              <a:rPr lang="en-US" sz="2400" b="1" strike="noStrike" spc="-1">
                <a:solidFill>
                  <a:srgbClr val="000000"/>
                </a:solidFill>
                <a:latin typeface="Calibri"/>
                <a:ea typeface="DejaVu Sans"/>
              </a:rPr>
              <a:t>How to modify a list in R?</a:t>
            </a:r>
            <a:endParaRPr lang="en-US" sz="2400" b="0" strike="noStrike" spc="-1">
              <a:latin typeface="Arial"/>
            </a:endParaRPr>
          </a:p>
          <a:p>
            <a:pPr>
              <a:lnSpc>
                <a:spcPct val="100000"/>
              </a:lnSpc>
              <a:spcBef>
                <a:spcPts val="283"/>
              </a:spcBef>
              <a:spcAft>
                <a:spcPts val="283"/>
              </a:spcAft>
            </a:pPr>
            <a:r>
              <a:rPr lang="en-US" sz="1800" b="0" strike="noStrike" spc="-1">
                <a:solidFill>
                  <a:srgbClr val="000000"/>
                </a:solidFill>
                <a:latin typeface="Calibri"/>
                <a:ea typeface="DejaVu Sans"/>
              </a:rPr>
              <a:t>We can change components of a list through reassignment. We can choose any of the component accessing techniques discussed above to modify it.</a:t>
            </a:r>
            <a:endParaRPr lang="en-US" sz="1800" b="0" strike="noStrike" spc="-1">
              <a:latin typeface="Arial"/>
            </a:endParaRPr>
          </a:p>
          <a:p>
            <a:pPr algn="just">
              <a:lnSpc>
                <a:spcPct val="100000"/>
              </a:lnSpc>
              <a:spcBef>
                <a:spcPts val="567"/>
              </a:spcBef>
              <a:spcAft>
                <a:spcPts val="567"/>
              </a:spcAft>
            </a:pPr>
            <a:r>
              <a:rPr lang="en-US" sz="1800" b="0" strike="noStrike" spc="-1">
                <a:solidFill>
                  <a:srgbClr val="000000"/>
                </a:solidFill>
                <a:latin typeface="Calibri"/>
                <a:ea typeface="Microsoft YaHei"/>
              </a:rPr>
              <a:t>Notice below that modification causes reordering of components.</a:t>
            </a:r>
            <a:endParaRPr lang="en-US" sz="1800" b="0" strike="noStrike" spc="-1">
              <a:latin typeface="Arial"/>
            </a:endParaRPr>
          </a:p>
        </p:txBody>
      </p:sp>
      <p:pic>
        <p:nvPicPr>
          <p:cNvPr id="910" name="Picture 4"/>
          <p:cNvPicPr/>
          <p:nvPr/>
        </p:nvPicPr>
        <p:blipFill>
          <a:blip r:embed="rId2"/>
          <a:stretch/>
        </p:blipFill>
        <p:spPr>
          <a:xfrm>
            <a:off x="548280" y="2536560"/>
            <a:ext cx="8836560" cy="1828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t>
            </a:r>
            <a:r>
              <a:rPr lang="en-US" sz="3200" b="1" strike="noStrike" spc="-1">
                <a:solidFill>
                  <a:srgbClr val="000000"/>
                </a:solidFill>
                <a:latin typeface="Calibri"/>
                <a:ea typeface="DejaVu Sans"/>
              </a:rPr>
              <a:t>R Lists</a:t>
            </a:r>
            <a:endParaRPr lang="en-US" sz="3200" b="0" strike="noStrike" spc="-1">
              <a:latin typeface="Arial"/>
            </a:endParaRPr>
          </a:p>
        </p:txBody>
      </p:sp>
      <p:sp>
        <p:nvSpPr>
          <p:cNvPr id="91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1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14"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latin typeface="Calibri"/>
                <a:ea typeface="DejaVu Sans"/>
              </a:rPr>
              <a:t>How to add components to a list?</a:t>
            </a:r>
            <a:endParaRPr lang="en-US" sz="2400" b="0" strike="noStrike" spc="-1">
              <a:latin typeface="Arial"/>
            </a:endParaRPr>
          </a:p>
          <a:p>
            <a:pPr algn="just">
              <a:lnSpc>
                <a:spcPct val="100000"/>
              </a:lnSpc>
              <a:spcBef>
                <a:spcPts val="283"/>
              </a:spcBef>
              <a:spcAft>
                <a:spcPts val="283"/>
              </a:spcAft>
            </a:pPr>
            <a:r>
              <a:rPr lang="en-US" sz="1800" b="0" strike="noStrike" spc="-1">
                <a:solidFill>
                  <a:srgbClr val="000000"/>
                </a:solidFill>
                <a:latin typeface="Calibri"/>
                <a:ea typeface="DejaVu Sans"/>
              </a:rPr>
              <a:t>Adding new components is easy. We simply assign values using new tags and it will pop into action.</a:t>
            </a:r>
            <a:endParaRPr lang="en-US" sz="1800" b="0" strike="noStrike" spc="-1">
              <a:latin typeface="Arial"/>
            </a:endParaRPr>
          </a:p>
        </p:txBody>
      </p:sp>
      <p:pic>
        <p:nvPicPr>
          <p:cNvPr id="915" name="Picture 5"/>
          <p:cNvPicPr/>
          <p:nvPr/>
        </p:nvPicPr>
        <p:blipFill>
          <a:blip r:embed="rId2"/>
          <a:stretch/>
        </p:blipFill>
        <p:spPr>
          <a:xfrm>
            <a:off x="584280" y="1943640"/>
            <a:ext cx="8836560" cy="2698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Useful functions</a:t>
            </a:r>
            <a:endParaRPr lang="en-US" sz="2800" b="0" strike="noStrike" spc="-1">
              <a:latin typeface="Arial"/>
            </a:endParaRPr>
          </a:p>
        </p:txBody>
      </p:sp>
      <p:graphicFrame>
        <p:nvGraphicFramePr>
          <p:cNvPr id="917" name="Table 2"/>
          <p:cNvGraphicFramePr/>
          <p:nvPr/>
        </p:nvGraphicFramePr>
        <p:xfrm>
          <a:off x="558000" y="1313640"/>
          <a:ext cx="6720120" cy="3474720"/>
        </p:xfrm>
        <a:graphic>
          <a:graphicData uri="http://schemas.openxmlformats.org/drawingml/2006/table">
            <a:tbl>
              <a:tblPr/>
              <a:tblGrid>
                <a:gridCol w="2152800"/>
                <a:gridCol w="4567320"/>
              </a:tblGrid>
              <a:tr h="321840">
                <a:tc>
                  <a:txBody>
                    <a:bodyPr/>
                    <a:lstStyle/>
                    <a:p>
                      <a:pPr>
                        <a:lnSpc>
                          <a:spcPct val="100000"/>
                        </a:lnSpc>
                      </a:pPr>
                      <a:r>
                        <a:rPr lang="en-US" sz="1800" b="1" strike="noStrike" spc="-1">
                          <a:solidFill>
                            <a:srgbClr val="444444"/>
                          </a:solidFill>
                          <a:latin typeface="Calibri"/>
                        </a:rPr>
                        <a:t>Function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444444"/>
                          </a:solidFill>
                          <a:latin typeface="Calibri"/>
                        </a:rPr>
                        <a:t>Description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21840">
                <a:tc>
                  <a:txBody>
                    <a:bodyPr/>
                    <a:lstStyle/>
                    <a:p>
                      <a:pPr>
                        <a:lnSpc>
                          <a:spcPct val="100000"/>
                        </a:lnSpc>
                      </a:pPr>
                      <a:r>
                        <a:rPr lang="en-US" sz="1600" b="1" strike="noStrike" spc="-1">
                          <a:solidFill>
                            <a:srgbClr val="444444"/>
                          </a:solidFill>
                          <a:latin typeface="Calibri"/>
                        </a:rPr>
                        <a:t>ls()</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List of Data objects in memory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1840">
                <a:tc>
                  <a:txBody>
                    <a:bodyPr/>
                    <a:lstStyle/>
                    <a:p>
                      <a:pPr>
                        <a:lnSpc>
                          <a:spcPct val="100000"/>
                        </a:lnSpc>
                      </a:pPr>
                      <a:r>
                        <a:rPr lang="en-US" sz="1600" b="1" strike="noStrike" spc="-1">
                          <a:solidFill>
                            <a:srgbClr val="444444"/>
                          </a:solidFill>
                          <a:latin typeface="Calibri"/>
                        </a:rPr>
                        <a:t>rm(object)</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Remove an object from memory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1840">
                <a:tc>
                  <a:txBody>
                    <a:bodyPr/>
                    <a:lstStyle/>
                    <a:p>
                      <a:pPr>
                        <a:lnSpc>
                          <a:spcPct val="100000"/>
                        </a:lnSpc>
                      </a:pPr>
                      <a:r>
                        <a:rPr lang="en-US" sz="1600" b="1" strike="noStrike" spc="-1">
                          <a:solidFill>
                            <a:srgbClr val="444444"/>
                          </a:solidFill>
                          <a:latin typeface="Calibri"/>
                        </a:rPr>
                        <a:t>length(object)</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Number of elements in a vector</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1840">
                <a:tc>
                  <a:txBody>
                    <a:bodyPr/>
                    <a:lstStyle/>
                    <a:p>
                      <a:pPr>
                        <a:lnSpc>
                          <a:spcPct val="100000"/>
                        </a:lnSpc>
                      </a:pPr>
                      <a:r>
                        <a:rPr lang="en-US" sz="1600" b="1" strike="noStrike" spc="-1">
                          <a:solidFill>
                            <a:srgbClr val="444444"/>
                          </a:solidFill>
                          <a:latin typeface="Calibri"/>
                        </a:rPr>
                        <a:t>str(object)</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Details about structure of an object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21840">
                <a:tc>
                  <a:txBody>
                    <a:bodyPr/>
                    <a:lstStyle/>
                    <a:p>
                      <a:pPr>
                        <a:lnSpc>
                          <a:spcPct val="100000"/>
                        </a:lnSpc>
                      </a:pPr>
                      <a:r>
                        <a:rPr lang="en-US" sz="1600" b="1" strike="noStrike" spc="-1">
                          <a:solidFill>
                            <a:srgbClr val="444444"/>
                          </a:solidFill>
                          <a:latin typeface="Calibri"/>
                        </a:rPr>
                        <a:t>class(object)</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What type of object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51880">
                <a:tc>
                  <a:txBody>
                    <a:bodyPr/>
                    <a:lstStyle/>
                    <a:p>
                      <a:pPr>
                        <a:lnSpc>
                          <a:spcPct val="100000"/>
                        </a:lnSpc>
                      </a:pPr>
                      <a:r>
                        <a:rPr lang="en-US" sz="1600" b="1" strike="noStrike" spc="-1">
                          <a:solidFill>
                            <a:srgbClr val="444444"/>
                          </a:solidFill>
                          <a:latin typeface="Calibri"/>
                        </a:rPr>
                        <a:t>dim(object) </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Number of rows and columns in a data frame or a matrix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1880">
                <a:tc>
                  <a:txBody>
                    <a:bodyPr/>
                    <a:lstStyle/>
                    <a:p>
                      <a:pPr>
                        <a:lnSpc>
                          <a:spcPct val="100000"/>
                        </a:lnSpc>
                      </a:pPr>
                      <a:r>
                        <a:rPr lang="en-US" sz="1600" b="1" strike="noStrike" spc="-1">
                          <a:solidFill>
                            <a:srgbClr val="444444"/>
                          </a:solidFill>
                          <a:latin typeface="Calibri"/>
                        </a:rPr>
                        <a:t>data()</a:t>
                      </a:r>
                      <a:endParaRPr lang="en-US"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List of data sets available in different loaded packages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918" name="Line 3"/>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19"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ustomShape 1"/>
          <p:cNvSpPr/>
          <p:nvPr/>
        </p:nvSpPr>
        <p:spPr>
          <a:xfrm>
            <a:off x="576000" y="1908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DejaVu Sans"/>
              </a:rPr>
              <a:t>Big Data Scenarios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Useful functions</a:t>
            </a:r>
            <a:endParaRPr lang="en-US" sz="2800" b="0" strike="noStrike" spc="-1">
              <a:latin typeface="Arial"/>
            </a:endParaRPr>
          </a:p>
        </p:txBody>
      </p:sp>
      <p:sp>
        <p:nvSpPr>
          <p:cNvPr id="921"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22"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graphicFrame>
        <p:nvGraphicFramePr>
          <p:cNvPr id="923" name="Table 4"/>
          <p:cNvGraphicFramePr/>
          <p:nvPr/>
        </p:nvGraphicFramePr>
        <p:xfrm>
          <a:off x="640080" y="1371600"/>
          <a:ext cx="6309000" cy="3539520"/>
        </p:xfrm>
        <a:graphic>
          <a:graphicData uri="http://schemas.openxmlformats.org/drawingml/2006/table">
            <a:tbl>
              <a:tblPr/>
              <a:tblGrid>
                <a:gridCol w="2066760"/>
                <a:gridCol w="4242240"/>
              </a:tblGrid>
              <a:tr h="363600">
                <a:tc>
                  <a:txBody>
                    <a:bodyPr/>
                    <a:lstStyle/>
                    <a:p>
                      <a:pPr>
                        <a:lnSpc>
                          <a:spcPct val="100000"/>
                        </a:lnSpc>
                      </a:pPr>
                      <a:r>
                        <a:rPr lang="en-US" sz="1800" b="1" strike="noStrike" spc="-1">
                          <a:solidFill>
                            <a:srgbClr val="444444"/>
                          </a:solidFill>
                          <a:latin typeface="Calibri"/>
                        </a:rPr>
                        <a:t>Function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444444"/>
                          </a:solidFill>
                          <a:latin typeface="Calibri"/>
                        </a:rPr>
                        <a:t>Description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51720">
                <a:tc>
                  <a:txBody>
                    <a:bodyPr/>
                    <a:lstStyle/>
                    <a:p>
                      <a:pPr>
                        <a:lnSpc>
                          <a:spcPct val="100000"/>
                        </a:lnSpc>
                      </a:pPr>
                      <a:r>
                        <a:rPr lang="en-US" sz="1800" b="1" strike="noStrike" spc="-1">
                          <a:solidFill>
                            <a:srgbClr val="444444"/>
                          </a:solidFill>
                          <a:latin typeface="Calibri"/>
                        </a:rPr>
                        <a:t>mean (x)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Average of vector of numbers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11920">
                <a:tc>
                  <a:txBody>
                    <a:bodyPr/>
                    <a:lstStyle/>
                    <a:p>
                      <a:pPr>
                        <a:lnSpc>
                          <a:spcPct val="100000"/>
                        </a:lnSpc>
                      </a:pPr>
                      <a:r>
                        <a:rPr lang="en-US" sz="1800" b="1" strike="noStrike" spc="-1">
                          <a:solidFill>
                            <a:srgbClr val="444444"/>
                          </a:solidFill>
                          <a:latin typeface="Calibri"/>
                        </a:rPr>
                        <a:t>var(x), sd(x)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Variance and Standard Deviation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1720">
                <a:tc>
                  <a:txBody>
                    <a:bodyPr/>
                    <a:lstStyle/>
                    <a:p>
                      <a:pPr>
                        <a:lnSpc>
                          <a:spcPct val="100000"/>
                        </a:lnSpc>
                      </a:pPr>
                      <a:r>
                        <a:rPr lang="en-US" sz="1800" b="1" strike="noStrike" spc="-1">
                          <a:solidFill>
                            <a:srgbClr val="444444"/>
                          </a:solidFill>
                          <a:latin typeface="Calibri"/>
                        </a:rPr>
                        <a:t>median(x)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Median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11920">
                <a:tc>
                  <a:txBody>
                    <a:bodyPr/>
                    <a:lstStyle/>
                    <a:p>
                      <a:pPr>
                        <a:lnSpc>
                          <a:spcPct val="100000"/>
                        </a:lnSpc>
                      </a:pPr>
                      <a:r>
                        <a:rPr lang="en-US" sz="1800" b="1" strike="noStrike" spc="-1">
                          <a:solidFill>
                            <a:srgbClr val="444444"/>
                          </a:solidFill>
                          <a:latin typeface="Calibri"/>
                        </a:rPr>
                        <a:t>range(x)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Minimum and Maximum numbers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1720">
                <a:tc>
                  <a:txBody>
                    <a:bodyPr/>
                    <a:lstStyle/>
                    <a:p>
                      <a:pPr>
                        <a:lnSpc>
                          <a:spcPct val="100000"/>
                        </a:lnSpc>
                      </a:pPr>
                      <a:r>
                        <a:rPr lang="en-US" sz="1800" b="1" strike="noStrike" spc="-1">
                          <a:solidFill>
                            <a:srgbClr val="444444"/>
                          </a:solidFill>
                          <a:latin typeface="Calibri"/>
                        </a:rPr>
                        <a:t>sum(x)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Sum of a vector of numbers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1720">
                <a:tc>
                  <a:txBody>
                    <a:bodyPr/>
                    <a:lstStyle/>
                    <a:p>
                      <a:pPr>
                        <a:lnSpc>
                          <a:spcPct val="100000"/>
                        </a:lnSpc>
                      </a:pPr>
                      <a:r>
                        <a:rPr lang="en-US" sz="1800" b="1" strike="noStrike" spc="-1">
                          <a:solidFill>
                            <a:srgbClr val="444444"/>
                          </a:solidFill>
                          <a:latin typeface="Calibri"/>
                        </a:rPr>
                        <a:t>min(x), max(x)</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solidFill>
                            <a:srgbClr val="444444"/>
                          </a:solidFill>
                          <a:latin typeface="Calibri"/>
                        </a:rPr>
                        <a:t>Minimum, Maximum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6880">
                <a:tc>
                  <a:txBody>
                    <a:bodyPr/>
                    <a:lstStyle/>
                    <a:p>
                      <a:pPr>
                        <a:lnSpc>
                          <a:spcPct val="100000"/>
                        </a:lnSpc>
                      </a:pPr>
                      <a:r>
                        <a:rPr lang="en-US" sz="1800" b="1" strike="noStrike" spc="-1">
                          <a:solidFill>
                            <a:srgbClr val="444444"/>
                          </a:solidFill>
                          <a:latin typeface="Calibri"/>
                        </a:rPr>
                        <a:t>quantile(x, prob)</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solidFill>
                            <a:srgbClr val="444444"/>
                          </a:solidFill>
                          <a:latin typeface="Calibri"/>
                        </a:rPr>
                        <a:t>Values of x at different percentiles </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Loop functions</a:t>
            </a:r>
            <a:endParaRPr lang="en-US" sz="2800" b="0" strike="noStrike" spc="-1">
              <a:latin typeface="Arial"/>
            </a:endParaRPr>
          </a:p>
        </p:txBody>
      </p:sp>
      <p:sp>
        <p:nvSpPr>
          <p:cNvPr id="925"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26"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27" name="TextShape 4"/>
          <p:cNvSpPr txBox="1"/>
          <p:nvPr/>
        </p:nvSpPr>
        <p:spPr>
          <a:xfrm>
            <a:off x="548640" y="1097280"/>
            <a:ext cx="8778240" cy="4206240"/>
          </a:xfrm>
          <a:prstGeom prst="rect">
            <a:avLst/>
          </a:prstGeom>
          <a:noFill/>
          <a:ln>
            <a:noFill/>
          </a:ln>
        </p:spPr>
        <p:txBody>
          <a:bodyPr lIns="90000" tIns="45000" rIns="90000" bIns="45000"/>
          <a:lstStyle/>
          <a:p>
            <a:pPr algn="just">
              <a:lnSpc>
                <a:spcPct val="100000"/>
              </a:lnSpc>
              <a:spcBef>
                <a:spcPts val="283"/>
              </a:spcBef>
              <a:spcAft>
                <a:spcPts val="283"/>
              </a:spcAft>
            </a:pPr>
            <a:r>
              <a:rPr lang="en-US" sz="1800" b="1" strike="noStrike" spc="-1">
                <a:latin typeface="Arial"/>
              </a:rPr>
              <a:t>Looping on the Command Line</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Writing for and while loops is useful when programming but not particularly easy when working interactively on the command line. </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Multi-line expressions with curly braces are just not that easy to sort through when working on the command line. </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R has some functions which implement looping in a compact form to make your life easier.</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lapply(): Loop over a list and evaluate a function on each element</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sapply(): Same as lapply but try to simplify the result</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apply(): Apply a function over the margins of an array</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tapply(): Apply a function over subsets of a vector</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mapply(): Multivariate version of lapply</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An auxiliary function split is also useful, particularly in conjunction with lapply.</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apply()</a:t>
            </a:r>
            <a:endParaRPr lang="en-US" sz="2800" b="0" strike="noStrike" spc="-1">
              <a:latin typeface="Arial"/>
            </a:endParaRPr>
          </a:p>
        </p:txBody>
      </p:sp>
      <p:sp>
        <p:nvSpPr>
          <p:cNvPr id="929"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30"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31" name="TextShape 4"/>
          <p:cNvSpPr txBox="1"/>
          <p:nvPr/>
        </p:nvSpPr>
        <p:spPr>
          <a:xfrm>
            <a:off x="548640" y="1025280"/>
            <a:ext cx="9052560" cy="5481000"/>
          </a:xfrm>
          <a:prstGeom prst="rect">
            <a:avLst/>
          </a:prstGeom>
          <a:noFill/>
          <a:ln>
            <a:noFill/>
          </a:ln>
        </p:spPr>
        <p:txBody>
          <a:bodyPr lIns="90000" tIns="45000" rIns="90000" bIns="45000"/>
          <a:lstStyle/>
          <a:p>
            <a:pPr algn="just">
              <a:lnSpc>
                <a:spcPts val="1559"/>
              </a:lnSpc>
              <a:spcBef>
                <a:spcPts val="1800"/>
              </a:spcBef>
              <a:spcAft>
                <a:spcPts val="601"/>
              </a:spcAft>
            </a:pPr>
            <a:r>
              <a:rPr lang="en-US" sz="1800" b="1" strike="noStrike" spc="29">
                <a:solidFill>
                  <a:srgbClr val="3D4251"/>
                </a:solidFill>
                <a:latin typeface="Arial"/>
                <a:ea typeface="Arial"/>
              </a:rPr>
              <a:t>The </a:t>
            </a:r>
            <a:r>
              <a:rPr lang="en-US" sz="1800" b="1" strike="noStrike" spc="29">
                <a:solidFill>
                  <a:srgbClr val="3D4251"/>
                </a:solidFill>
                <a:latin typeface="Arial"/>
                <a:ea typeface="Courier New"/>
              </a:rPr>
              <a:t>apply()</a:t>
            </a:r>
            <a:r>
              <a:rPr lang="en-US" sz="1800" b="1" strike="noStrike" spc="29">
                <a:solidFill>
                  <a:srgbClr val="3D4251"/>
                </a:solidFill>
                <a:latin typeface="Arial"/>
                <a:ea typeface="Arial"/>
              </a:rPr>
              <a:t> Family</a:t>
            </a:r>
            <a:endParaRPr lang="en-US" sz="1800" b="0" strike="noStrike" spc="29">
              <a:solidFill>
                <a:srgbClr val="3D4251"/>
              </a:solidFill>
              <a:latin typeface="Arial"/>
            </a:endParaRPr>
          </a:p>
          <a:p>
            <a:pPr algn="just">
              <a:lnSpc>
                <a:spcPts val="2160"/>
              </a:lnSpc>
            </a:pPr>
            <a:r>
              <a:rPr lang="en-US" sz="1800" b="0" strike="noStrike" spc="-1">
                <a:solidFill>
                  <a:srgbClr val="3D4251"/>
                </a:solidFill>
                <a:latin typeface="Arial"/>
                <a:ea typeface="Times New Roman"/>
              </a:rPr>
              <a:t>The </a:t>
            </a:r>
            <a:r>
              <a:rPr lang="en-US" sz="1800" b="0" strike="noStrike" spc="-1">
                <a:solidFill>
                  <a:srgbClr val="3D4251"/>
                </a:solidFill>
                <a:latin typeface="Arial"/>
                <a:ea typeface="Courier New"/>
              </a:rPr>
              <a:t>apply()</a:t>
            </a:r>
            <a:r>
              <a:rPr lang="en-US" sz="1800" b="0" strike="noStrike" spc="-1">
                <a:solidFill>
                  <a:srgbClr val="3D4251"/>
                </a:solidFill>
                <a:latin typeface="Arial"/>
                <a:ea typeface="Times New Roman"/>
              </a:rPr>
              <a:t> family pertains to the R base package and is populated with functions to manipulate slices of data from matrices, arrays, lists and dataframes in a repetitive way. </a:t>
            </a:r>
            <a:endParaRPr lang="en-US" sz="1800" b="0" strike="noStrike" spc="-1">
              <a:solidFill>
                <a:srgbClr val="3D4251"/>
              </a:solidFill>
              <a:latin typeface="Arial"/>
            </a:endParaRPr>
          </a:p>
          <a:p>
            <a:pPr algn="just">
              <a:lnSpc>
                <a:spcPts val="2160"/>
              </a:lnSpc>
            </a:pPr>
            <a:r>
              <a:rPr lang="en-US" sz="1800" b="0" strike="noStrike" spc="-1">
                <a:solidFill>
                  <a:srgbClr val="3D4251"/>
                </a:solidFill>
                <a:latin typeface="Arial"/>
                <a:ea typeface="Times New Roman"/>
              </a:rPr>
              <a:t>These functions allow crossing the data in a number of ways and avoid explicit use of loop constructs. </a:t>
            </a:r>
            <a:endParaRPr lang="en-US" sz="1800" b="0" strike="noStrike" spc="-1">
              <a:solidFill>
                <a:srgbClr val="3D4251"/>
              </a:solidFill>
              <a:latin typeface="Arial"/>
            </a:endParaRPr>
          </a:p>
          <a:p>
            <a:pPr algn="just">
              <a:lnSpc>
                <a:spcPts val="2160"/>
              </a:lnSpc>
            </a:pPr>
            <a:r>
              <a:rPr lang="en-US" sz="1800" b="0" strike="noStrike" spc="-1">
                <a:solidFill>
                  <a:srgbClr val="3D4251"/>
                </a:solidFill>
                <a:latin typeface="Arial"/>
                <a:ea typeface="Times New Roman"/>
              </a:rPr>
              <a:t>They act on an input list, matrix or array and apply a named function with one or several optional arguments.</a:t>
            </a:r>
            <a:endParaRPr lang="en-US" sz="1800" b="0" strike="noStrike" spc="-1">
              <a:solidFill>
                <a:srgbClr val="3D4251"/>
              </a:solidFill>
              <a:latin typeface="Arial"/>
            </a:endParaRPr>
          </a:p>
          <a:p>
            <a:pPr algn="just">
              <a:lnSpc>
                <a:spcPts val="2160"/>
              </a:lnSpc>
            </a:pPr>
            <a:r>
              <a:rPr lang="en-US" sz="1800" b="0" strike="noStrike" spc="-1">
                <a:solidFill>
                  <a:srgbClr val="3D4251"/>
                </a:solidFill>
                <a:latin typeface="Arial"/>
              </a:rPr>
              <a:t>The called function could be:</a:t>
            </a:r>
            <a:endParaRPr lang="en-US" sz="1800" b="0" strike="noStrike" spc="-1">
              <a:solidFill>
                <a:srgbClr val="3D4251"/>
              </a:solidFill>
              <a:latin typeface="Arial"/>
              <a:ea typeface="Times New Roman"/>
            </a:endParaRPr>
          </a:p>
          <a:p>
            <a:pPr algn="just">
              <a:lnSpc>
                <a:spcPts val="2160"/>
              </a:lnSpc>
            </a:pPr>
            <a:endParaRPr lang="en-US" sz="1800" b="0" strike="noStrike" spc="-1">
              <a:solidFill>
                <a:srgbClr val="3D4251"/>
              </a:solidFill>
              <a:latin typeface="Arial"/>
              <a:ea typeface="Times New Roman"/>
            </a:endParaRPr>
          </a:p>
          <a:p>
            <a:pPr marL="457200" indent="-228600" algn="just">
              <a:lnSpc>
                <a:spcPts val="2160"/>
              </a:lnSpc>
              <a:buClr>
                <a:srgbClr val="000000"/>
              </a:buClr>
              <a:buSzPct val="45000"/>
              <a:buFont typeface="Wingdings" charset="2"/>
              <a:buChar char=""/>
            </a:pPr>
            <a:r>
              <a:rPr lang="en-US" sz="1800" b="0" strike="noStrike" spc="-1">
                <a:solidFill>
                  <a:srgbClr val="3D4251"/>
                </a:solidFill>
                <a:latin typeface="Arial"/>
              </a:rPr>
              <a:t>An aggregating function, like for example the mean, or the sum (that return a number or scalar);</a:t>
            </a:r>
            <a:endParaRPr lang="en-US" sz="1800" b="0" strike="noStrike" spc="-1">
              <a:solidFill>
                <a:srgbClr val="3D4251"/>
              </a:solidFill>
              <a:latin typeface="Arial"/>
              <a:ea typeface="Times New Roman"/>
            </a:endParaRPr>
          </a:p>
          <a:p>
            <a:pPr marL="457200" indent="-228600" algn="just">
              <a:lnSpc>
                <a:spcPts val="2160"/>
              </a:lnSpc>
              <a:spcBef>
                <a:spcPts val="1199"/>
              </a:spcBef>
              <a:buClr>
                <a:srgbClr val="000000"/>
              </a:buClr>
              <a:buSzPct val="45000"/>
              <a:buFont typeface="Wingdings" charset="2"/>
              <a:buChar char=""/>
            </a:pPr>
            <a:r>
              <a:rPr lang="en-US" sz="1800" b="0" strike="noStrike" spc="-1">
                <a:solidFill>
                  <a:srgbClr val="3D4251"/>
                </a:solidFill>
                <a:latin typeface="Arial"/>
              </a:rPr>
              <a:t>Other transforming or subsetting functions; and</a:t>
            </a:r>
            <a:endParaRPr lang="en-US" sz="1800" b="0" strike="noStrike" spc="-1">
              <a:solidFill>
                <a:srgbClr val="3D4251"/>
              </a:solidFill>
              <a:latin typeface="Arial"/>
              <a:ea typeface="Times New Roman"/>
            </a:endParaRPr>
          </a:p>
          <a:p>
            <a:pPr marL="457200" indent="-228600" algn="just">
              <a:lnSpc>
                <a:spcPts val="2160"/>
              </a:lnSpc>
              <a:spcBef>
                <a:spcPts val="1199"/>
              </a:spcBef>
              <a:spcAft>
                <a:spcPts val="1001"/>
              </a:spcAft>
              <a:buClr>
                <a:srgbClr val="000000"/>
              </a:buClr>
              <a:buSzPct val="45000"/>
              <a:buFont typeface="Wingdings" charset="2"/>
              <a:buChar char=""/>
            </a:pPr>
            <a:r>
              <a:rPr lang="en-US" sz="1800" b="0" strike="noStrike" spc="-1">
                <a:solidFill>
                  <a:srgbClr val="3D4251"/>
                </a:solidFill>
                <a:latin typeface="Arial"/>
              </a:rPr>
              <a:t>Other vectorized functions, which return more complex structures like lists, vectors, matrices and arrays.</a:t>
            </a:r>
            <a:endParaRPr lang="en-US" sz="1800" b="0" strike="noStrike" spc="-1">
              <a:solidFill>
                <a:srgbClr val="3D4251"/>
              </a:solidFill>
              <a:latin typeface="Arial"/>
              <a:ea typeface="Times New Roman"/>
            </a:endParaRPr>
          </a:p>
          <a:p>
            <a:pPr algn="just">
              <a:lnSpc>
                <a:spcPct val="100000"/>
              </a:lnSpc>
            </a:pPr>
            <a:r>
              <a:t/>
            </a:r>
            <a:br/>
            <a:endParaRPr lang="en-US" sz="1800" b="0" strike="noStrike" spc="-1">
              <a:solidFill>
                <a:srgbClr val="686F75"/>
              </a:solidFill>
              <a:latin typeface="Arial"/>
              <a:ea typeface="Times New Roman"/>
            </a:endParaRPr>
          </a:p>
          <a:p>
            <a:pPr algn="just">
              <a:lnSpc>
                <a:spcPts val="2160"/>
              </a:lnSpc>
            </a:pPr>
            <a:endParaRPr lang="en-US" sz="1800" b="0" strike="noStrike" spc="-1">
              <a:solidFill>
                <a:srgbClr val="3D4251"/>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apply()</a:t>
            </a:r>
            <a:endParaRPr lang="en-US" sz="2800" b="0" strike="noStrike" spc="-1">
              <a:latin typeface="Arial"/>
            </a:endParaRPr>
          </a:p>
        </p:txBody>
      </p:sp>
      <p:sp>
        <p:nvSpPr>
          <p:cNvPr id="933"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34"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35" name="TextShape 4"/>
          <p:cNvSpPr txBox="1"/>
          <p:nvPr/>
        </p:nvSpPr>
        <p:spPr>
          <a:xfrm>
            <a:off x="548640" y="1025280"/>
            <a:ext cx="9144000" cy="5481000"/>
          </a:xfrm>
          <a:prstGeom prst="rect">
            <a:avLst/>
          </a:prstGeom>
          <a:noFill/>
          <a:ln>
            <a:noFill/>
          </a:ln>
        </p:spPr>
        <p:txBody>
          <a:bodyPr lIns="90000" tIns="45000" rIns="90000" bIns="45000"/>
          <a:lstStyle/>
          <a:p>
            <a:pPr>
              <a:lnSpc>
                <a:spcPts val="2160"/>
              </a:lnSpc>
            </a:pPr>
            <a:r>
              <a:rPr lang="en-US" sz="1800" b="0" strike="noStrike" spc="29">
                <a:solidFill>
                  <a:srgbClr val="3D4251"/>
                </a:solidFill>
                <a:latin typeface="Arial"/>
                <a:ea typeface="Times New Roman"/>
              </a:rPr>
              <a:t>The </a:t>
            </a:r>
            <a:r>
              <a:rPr lang="en-US" sz="1800" b="0" strike="noStrike" spc="29">
                <a:solidFill>
                  <a:srgbClr val="3D4251"/>
                </a:solidFill>
                <a:latin typeface="Arial"/>
                <a:ea typeface="Courier New"/>
              </a:rPr>
              <a:t>apply()</a:t>
            </a:r>
            <a:r>
              <a:rPr lang="en-US" sz="1800" b="0" strike="noStrike" spc="29">
                <a:solidFill>
                  <a:srgbClr val="3D4251"/>
                </a:solidFill>
                <a:latin typeface="Arial"/>
                <a:ea typeface="Times New Roman"/>
              </a:rPr>
              <a:t> functions form the basis of more complex combinations and helps to perform operations with very few lines of code. More specifically, the family is made up of the </a:t>
            </a:r>
            <a:r>
              <a:rPr lang="en-US" sz="1800" b="1" strike="noStrike" spc="29">
                <a:solidFill>
                  <a:srgbClr val="3D4251"/>
                </a:solidFill>
                <a:latin typeface="Arial"/>
                <a:ea typeface="Courier New"/>
              </a:rPr>
              <a:t>apply()</a:t>
            </a:r>
            <a:r>
              <a:rPr lang="en-US" sz="1800" b="1" strike="noStrike" spc="29">
                <a:solidFill>
                  <a:srgbClr val="3D4251"/>
                </a:solidFill>
                <a:latin typeface="Arial"/>
                <a:ea typeface="Times New Roman"/>
              </a:rPr>
              <a:t>, </a:t>
            </a:r>
            <a:r>
              <a:rPr lang="en-US" sz="1800" b="1" strike="noStrike" spc="29">
                <a:solidFill>
                  <a:srgbClr val="3D4251"/>
                </a:solidFill>
                <a:latin typeface="Arial"/>
                <a:ea typeface="Courier New"/>
              </a:rPr>
              <a:t>lapply()</a:t>
            </a:r>
            <a:r>
              <a:rPr lang="en-US" sz="1800" b="1" strike="noStrike" spc="29">
                <a:solidFill>
                  <a:srgbClr val="3D4251"/>
                </a:solidFill>
                <a:latin typeface="Arial"/>
                <a:ea typeface="Times New Roman"/>
              </a:rPr>
              <a:t> , </a:t>
            </a:r>
            <a:r>
              <a:rPr lang="en-US" sz="1800" b="1" strike="noStrike" spc="29">
                <a:solidFill>
                  <a:srgbClr val="3D4251"/>
                </a:solidFill>
                <a:latin typeface="Arial"/>
                <a:ea typeface="Courier New"/>
              </a:rPr>
              <a:t>sapply()</a:t>
            </a:r>
            <a:r>
              <a:rPr lang="en-US" sz="1800" b="1" strike="noStrike" spc="29">
                <a:solidFill>
                  <a:srgbClr val="3D4251"/>
                </a:solidFill>
                <a:latin typeface="Arial"/>
                <a:ea typeface="Times New Roman"/>
              </a:rPr>
              <a:t>, </a:t>
            </a:r>
            <a:r>
              <a:rPr lang="en-US" sz="1800" b="1" strike="noStrike" spc="29">
                <a:solidFill>
                  <a:srgbClr val="3D4251"/>
                </a:solidFill>
                <a:latin typeface="Arial"/>
                <a:ea typeface="Courier New"/>
              </a:rPr>
              <a:t>vapply()</a:t>
            </a:r>
            <a:r>
              <a:rPr lang="en-US" sz="1800" b="1" strike="noStrike" spc="29">
                <a:solidFill>
                  <a:srgbClr val="3D4251"/>
                </a:solidFill>
                <a:latin typeface="Arial"/>
                <a:ea typeface="Times New Roman"/>
              </a:rPr>
              <a:t>, </a:t>
            </a:r>
            <a:r>
              <a:rPr lang="en-US" sz="1800" b="1" strike="noStrike" spc="29">
                <a:solidFill>
                  <a:srgbClr val="3D4251"/>
                </a:solidFill>
                <a:latin typeface="Arial"/>
                <a:ea typeface="Courier New"/>
              </a:rPr>
              <a:t>mapply()</a:t>
            </a:r>
            <a:r>
              <a:rPr lang="en-US" sz="1800" b="1" strike="noStrike" spc="29">
                <a:solidFill>
                  <a:srgbClr val="3D4251"/>
                </a:solidFill>
                <a:latin typeface="Arial"/>
                <a:ea typeface="Times New Roman"/>
              </a:rPr>
              <a:t>, </a:t>
            </a:r>
            <a:r>
              <a:rPr lang="en-US" sz="1800" b="1" strike="noStrike" spc="29">
                <a:solidFill>
                  <a:srgbClr val="3D4251"/>
                </a:solidFill>
                <a:latin typeface="Arial"/>
                <a:ea typeface="Courier New"/>
              </a:rPr>
              <a:t>rapply()</a:t>
            </a:r>
            <a:r>
              <a:rPr lang="en-US" sz="1800" b="1" strike="noStrike" spc="29">
                <a:solidFill>
                  <a:srgbClr val="3D4251"/>
                </a:solidFill>
                <a:latin typeface="Arial"/>
                <a:ea typeface="Times New Roman"/>
              </a:rPr>
              <a:t>,</a:t>
            </a:r>
            <a:r>
              <a:rPr lang="en-US" sz="1800" b="0" strike="noStrike" spc="29">
                <a:solidFill>
                  <a:srgbClr val="3D4251"/>
                </a:solidFill>
                <a:latin typeface="Arial"/>
                <a:ea typeface="Times New Roman"/>
              </a:rPr>
              <a:t> and </a:t>
            </a:r>
            <a:r>
              <a:rPr lang="en-US" sz="1800" b="1" strike="noStrike" spc="29">
                <a:solidFill>
                  <a:srgbClr val="3D4251"/>
                </a:solidFill>
                <a:latin typeface="Arial"/>
                <a:ea typeface="Courier New"/>
              </a:rPr>
              <a:t>tapply()</a:t>
            </a:r>
            <a:r>
              <a:rPr lang="en-US" sz="1800" b="0" strike="noStrike" spc="29">
                <a:solidFill>
                  <a:srgbClr val="3D4251"/>
                </a:solidFill>
                <a:latin typeface="Arial"/>
                <a:ea typeface="Times New Roman"/>
              </a:rPr>
              <a:t> functions.</a:t>
            </a:r>
            <a:endParaRPr lang="en-US" sz="1800" b="0" strike="noStrike" spc="-1">
              <a:solidFill>
                <a:srgbClr val="3D4251"/>
              </a:solidFill>
              <a:latin typeface="Arial"/>
            </a:endParaRPr>
          </a:p>
          <a:p>
            <a:pPr>
              <a:lnSpc>
                <a:spcPts val="2160"/>
              </a:lnSpc>
            </a:pPr>
            <a:endParaRPr lang="en-US" sz="1800" b="0" strike="noStrike" spc="-1">
              <a:solidFill>
                <a:srgbClr val="3D4251"/>
              </a:solidFill>
              <a:latin typeface="Arial"/>
            </a:endParaRPr>
          </a:p>
          <a:p>
            <a:pPr>
              <a:lnSpc>
                <a:spcPts val="2160"/>
              </a:lnSpc>
            </a:pPr>
            <a:r>
              <a:rPr lang="en-US" sz="1800" b="1" strike="noStrike" spc="29">
                <a:solidFill>
                  <a:srgbClr val="3D4251"/>
                </a:solidFill>
                <a:latin typeface="Arial"/>
                <a:ea typeface="Arial"/>
              </a:rPr>
              <a:t>How To Use </a:t>
            </a:r>
            <a:r>
              <a:rPr lang="en-US" sz="1800" b="1" strike="noStrike" spc="29">
                <a:solidFill>
                  <a:srgbClr val="3D4251"/>
                </a:solidFill>
                <a:latin typeface="Arial"/>
                <a:ea typeface="Courier New"/>
              </a:rPr>
              <a:t>apply()</a:t>
            </a:r>
            <a:r>
              <a:rPr lang="en-US" sz="1800" b="1" strike="noStrike" spc="29">
                <a:solidFill>
                  <a:srgbClr val="3D4251"/>
                </a:solidFill>
                <a:latin typeface="Arial"/>
                <a:ea typeface="Arial"/>
              </a:rPr>
              <a:t> in R</a:t>
            </a:r>
            <a:endParaRPr lang="en-US" sz="1800" b="0" strike="noStrike" spc="-1">
              <a:solidFill>
                <a:srgbClr val="3D4251"/>
              </a:solidFill>
              <a:latin typeface="Arial"/>
            </a:endParaRPr>
          </a:p>
          <a:p>
            <a:pPr algn="just">
              <a:lnSpc>
                <a:spcPts val="2160"/>
              </a:lnSpc>
            </a:pPr>
            <a:r>
              <a:rPr lang="en-US" sz="1800" b="1" strike="noStrike" spc="29">
                <a:solidFill>
                  <a:srgbClr val="3D4251"/>
                </a:solidFill>
                <a:latin typeface="Arial"/>
                <a:ea typeface="Courier New"/>
              </a:rPr>
              <a:t>apply(X, MARGIN, FUN, ...)</a:t>
            </a:r>
            <a:endParaRPr lang="en-US" sz="1800" b="0" strike="noStrike" spc="-1">
              <a:solidFill>
                <a:srgbClr val="3D4251"/>
              </a:solidFill>
              <a:latin typeface="Arial"/>
            </a:endParaRPr>
          </a:p>
          <a:p>
            <a:pPr algn="just">
              <a:lnSpc>
                <a:spcPts val="2160"/>
              </a:lnSpc>
            </a:pPr>
            <a:r>
              <a:rPr lang="en-US" sz="1800" b="0" strike="noStrike" spc="29">
                <a:solidFill>
                  <a:srgbClr val="3D4251"/>
                </a:solidFill>
                <a:latin typeface="Arial"/>
                <a:ea typeface="Times New Roman"/>
              </a:rPr>
              <a:t>where:</a:t>
            </a:r>
            <a:endParaRPr lang="en-US" sz="1800" b="0" strike="noStrike" spc="-1">
              <a:solidFill>
                <a:srgbClr val="3D4251"/>
              </a:solidFill>
              <a:latin typeface="Arial"/>
              <a:ea typeface="Times New Roman"/>
            </a:endParaRPr>
          </a:p>
          <a:p>
            <a:pPr marL="457200" indent="-228600" algn="just">
              <a:lnSpc>
                <a:spcPts val="2160"/>
              </a:lnSpc>
              <a:buClr>
                <a:srgbClr val="000000"/>
              </a:buClr>
              <a:buSzPct val="45000"/>
              <a:buFont typeface="Wingdings" charset="2"/>
              <a:buChar char=""/>
            </a:pPr>
            <a:r>
              <a:rPr lang="en-US" sz="1800" b="0" strike="noStrike" spc="29">
                <a:solidFill>
                  <a:srgbClr val="3D4251"/>
                </a:solidFill>
                <a:latin typeface="Arial"/>
                <a:ea typeface="Courier New"/>
              </a:rPr>
              <a:t>X</a:t>
            </a:r>
            <a:r>
              <a:rPr lang="en-US" sz="1800" b="0" strike="noStrike" spc="29">
                <a:solidFill>
                  <a:srgbClr val="3D4251"/>
                </a:solidFill>
                <a:latin typeface="Arial"/>
                <a:ea typeface="Times New Roman"/>
              </a:rPr>
              <a:t> is an array or a matrix if the dimension of the array is 2;</a:t>
            </a:r>
            <a:endParaRPr lang="en-US" sz="1800" b="0" strike="noStrike" spc="-1">
              <a:solidFill>
                <a:srgbClr val="3D4251"/>
              </a:solidFill>
              <a:latin typeface="Arial"/>
            </a:endParaRPr>
          </a:p>
          <a:p>
            <a:pPr marL="457200" indent="-228600" algn="just">
              <a:lnSpc>
                <a:spcPts val="2160"/>
              </a:lnSpc>
              <a:spcBef>
                <a:spcPts val="1199"/>
              </a:spcBef>
              <a:buClr>
                <a:srgbClr val="000000"/>
              </a:buClr>
              <a:buSzPct val="45000"/>
              <a:buFont typeface="Wingdings" charset="2"/>
              <a:buChar char=""/>
            </a:pPr>
            <a:r>
              <a:rPr lang="en-US" sz="1800" b="0" strike="noStrike" spc="29">
                <a:solidFill>
                  <a:srgbClr val="3D4251"/>
                </a:solidFill>
                <a:latin typeface="Arial"/>
                <a:ea typeface="Courier New"/>
              </a:rPr>
              <a:t>MARGIN</a:t>
            </a:r>
            <a:r>
              <a:rPr lang="en-US" sz="1800" b="0" strike="noStrike" spc="29">
                <a:solidFill>
                  <a:srgbClr val="3D4251"/>
                </a:solidFill>
                <a:latin typeface="Arial"/>
                <a:ea typeface="Times New Roman"/>
              </a:rPr>
              <a:t> is a variable defining how the function is applied: when </a:t>
            </a:r>
            <a:r>
              <a:rPr lang="en-US" sz="1800" b="0" strike="noStrike" spc="29">
                <a:solidFill>
                  <a:srgbClr val="3D4251"/>
                </a:solidFill>
                <a:latin typeface="Arial"/>
                <a:ea typeface="Courier New"/>
              </a:rPr>
              <a:t>MARGIN=1</a:t>
            </a:r>
            <a:r>
              <a:rPr lang="en-US" sz="1800" b="0" strike="noStrike" spc="29">
                <a:solidFill>
                  <a:srgbClr val="3D4251"/>
                </a:solidFill>
                <a:latin typeface="Arial"/>
                <a:ea typeface="Times New Roman"/>
              </a:rPr>
              <a:t>, it applies over rows, whereas with </a:t>
            </a:r>
            <a:r>
              <a:rPr lang="en-US" sz="1800" b="0" strike="noStrike" spc="29">
                <a:solidFill>
                  <a:srgbClr val="3D4251"/>
                </a:solidFill>
                <a:latin typeface="Arial"/>
                <a:ea typeface="Courier New"/>
              </a:rPr>
              <a:t>MARGIN=2</a:t>
            </a:r>
            <a:r>
              <a:rPr lang="en-US" sz="1800" b="0" strike="noStrike" spc="29">
                <a:solidFill>
                  <a:srgbClr val="3D4251"/>
                </a:solidFill>
                <a:latin typeface="Arial"/>
                <a:ea typeface="Times New Roman"/>
              </a:rPr>
              <a:t>, it works over columns. Note that when you use the construct </a:t>
            </a:r>
            <a:r>
              <a:rPr lang="en-US" sz="1800" b="0" strike="noStrike" spc="29">
                <a:solidFill>
                  <a:srgbClr val="3D4251"/>
                </a:solidFill>
                <a:latin typeface="Arial"/>
                <a:ea typeface="Courier New"/>
              </a:rPr>
              <a:t>MARGIN=c(1,2)</a:t>
            </a:r>
            <a:r>
              <a:rPr lang="en-US" sz="1800" b="0" strike="noStrike" spc="29">
                <a:solidFill>
                  <a:srgbClr val="3D4251"/>
                </a:solidFill>
                <a:latin typeface="Arial"/>
                <a:ea typeface="Times New Roman"/>
              </a:rPr>
              <a:t>, it applies to both rows and columns; and</a:t>
            </a:r>
            <a:endParaRPr lang="en-US" sz="1800" b="0" strike="noStrike" spc="-1">
              <a:solidFill>
                <a:srgbClr val="3D4251"/>
              </a:solidFill>
              <a:latin typeface="Arial"/>
            </a:endParaRPr>
          </a:p>
          <a:p>
            <a:pPr marL="457200" indent="-228600" algn="just">
              <a:lnSpc>
                <a:spcPts val="2160"/>
              </a:lnSpc>
              <a:spcBef>
                <a:spcPts val="1199"/>
              </a:spcBef>
              <a:spcAft>
                <a:spcPts val="1001"/>
              </a:spcAft>
              <a:buClr>
                <a:srgbClr val="000000"/>
              </a:buClr>
              <a:buSzPct val="45000"/>
              <a:buFont typeface="Wingdings" charset="2"/>
              <a:buChar char=""/>
            </a:pPr>
            <a:r>
              <a:rPr lang="en-US" sz="1800" b="0" strike="noStrike" spc="29">
                <a:solidFill>
                  <a:srgbClr val="3D4251"/>
                </a:solidFill>
                <a:latin typeface="Arial"/>
                <a:ea typeface="Courier New"/>
              </a:rPr>
              <a:t>FUN</a:t>
            </a:r>
            <a:r>
              <a:rPr lang="en-US" sz="1800" b="0" strike="noStrike" spc="29">
                <a:solidFill>
                  <a:srgbClr val="3D4251"/>
                </a:solidFill>
                <a:latin typeface="Arial"/>
                <a:ea typeface="Times New Roman"/>
              </a:rPr>
              <a:t>, which is the function that you want to apply to the data. It can be any R function, including a User Defined Function (UDF).</a:t>
            </a:r>
            <a:endParaRPr lang="en-US" sz="1800" b="0" strike="noStrike" spc="-1">
              <a:solidFill>
                <a:srgbClr val="3D4251"/>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lapply()</a:t>
            </a:r>
            <a:endParaRPr lang="en-US" sz="2800" b="0" strike="noStrike" spc="-1">
              <a:latin typeface="Arial"/>
            </a:endParaRPr>
          </a:p>
        </p:txBody>
      </p:sp>
      <p:sp>
        <p:nvSpPr>
          <p:cNvPr id="937"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38"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39" name="TextShape 4"/>
          <p:cNvSpPr txBox="1"/>
          <p:nvPr/>
        </p:nvSpPr>
        <p:spPr>
          <a:xfrm>
            <a:off x="548640" y="1097280"/>
            <a:ext cx="8778240" cy="4206240"/>
          </a:xfrm>
          <a:prstGeom prst="rect">
            <a:avLst/>
          </a:prstGeom>
          <a:noFill/>
          <a:ln>
            <a:noFill/>
          </a:ln>
        </p:spPr>
        <p:txBody>
          <a:bodyPr lIns="90000" tIns="45000" rIns="90000" bIns="45000"/>
          <a:lstStyle/>
          <a:p>
            <a:pPr algn="just">
              <a:lnSpc>
                <a:spcPct val="100000"/>
              </a:lnSpc>
              <a:spcBef>
                <a:spcPts val="283"/>
              </a:spcBef>
              <a:spcAft>
                <a:spcPts val="283"/>
              </a:spcAft>
            </a:pPr>
            <a:r>
              <a:rPr lang="en-US" sz="1800" b="1" strike="noStrike" spc="-1">
                <a:latin typeface="Arial"/>
              </a:rPr>
              <a:t>Looping on the Command Line</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Writing for and while loops is useful when programming but not particularly easy when working interactively on the command line. </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Multi-line expressions with curly braces are just not that easy to sort through when working on the command line. </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R has some functions which implement looping in a compact form to make your life easier.</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lapply(): Loop over a list and evaluate a function on each element</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sapply(): Same as lapply but try to simplify the result</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apply(): Apply a function over the margins of an array</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tapply(): Apply a function over subsets of a vector</a:t>
            </a:r>
            <a:endParaRPr lang="en-US" sz="1800" b="0" strike="noStrike" spc="-1">
              <a:latin typeface="Arial"/>
              <a:ea typeface="Microsoft YaHei"/>
            </a:endParaRPr>
          </a:p>
          <a:p>
            <a:pPr marL="457200" algn="just">
              <a:lnSpc>
                <a:spcPct val="100000"/>
              </a:lnSpc>
              <a:spcBef>
                <a:spcPts val="283"/>
              </a:spcBef>
              <a:spcAft>
                <a:spcPts val="283"/>
              </a:spcAft>
            </a:pPr>
            <a:r>
              <a:rPr lang="en-US" sz="1800" b="0" strike="noStrike" spc="-1">
                <a:latin typeface="Arial"/>
              </a:rPr>
              <a:t>• mapply(): Multivariate version of lapply</a:t>
            </a:r>
            <a:endParaRPr lang="en-US" sz="1800" b="0" strike="noStrike" spc="-1">
              <a:latin typeface="Arial"/>
              <a:ea typeface="Microsoft YaHei"/>
            </a:endParaRPr>
          </a:p>
          <a:p>
            <a:pPr algn="just">
              <a:lnSpc>
                <a:spcPct val="100000"/>
              </a:lnSpc>
              <a:spcBef>
                <a:spcPts val="283"/>
              </a:spcBef>
              <a:spcAft>
                <a:spcPts val="283"/>
              </a:spcAft>
            </a:pPr>
            <a:r>
              <a:rPr lang="en-US" sz="1800" b="0" strike="noStrike" spc="-1">
                <a:latin typeface="Arial"/>
              </a:rPr>
              <a:t>An auxiliary function split is also useful, particularly in conjunction with lapply.</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sapply()</a:t>
            </a:r>
            <a:endParaRPr lang="en-US" sz="2800" b="0" strike="noStrike" spc="-1">
              <a:latin typeface="Arial"/>
            </a:endParaRPr>
          </a:p>
        </p:txBody>
      </p:sp>
      <p:sp>
        <p:nvSpPr>
          <p:cNvPr id="941"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42"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43" name="TextShape 4"/>
          <p:cNvSpPr txBox="1"/>
          <p:nvPr/>
        </p:nvSpPr>
        <p:spPr>
          <a:xfrm>
            <a:off x="548640" y="1097280"/>
            <a:ext cx="8961120" cy="4023360"/>
          </a:xfrm>
          <a:prstGeom prst="rect">
            <a:avLst/>
          </a:prstGeom>
          <a:noFill/>
          <a:ln>
            <a:noFill/>
          </a:ln>
        </p:spPr>
        <p:txBody>
          <a:bodyPr lIns="90000" tIns="45000" rIns="90000" bIns="45000"/>
          <a:lstStyle/>
          <a:p>
            <a:pPr algn="just">
              <a:lnSpc>
                <a:spcPct val="115000"/>
              </a:lnSpc>
              <a:spcBef>
                <a:spcPts val="283"/>
              </a:spcBef>
              <a:spcAft>
                <a:spcPts val="283"/>
              </a:spcAft>
            </a:pPr>
            <a:r>
              <a:rPr lang="en-US" sz="1800" b="0" strike="noStrike" spc="-1">
                <a:latin typeface="Arial"/>
              </a:rPr>
              <a:t>The sapply() function behaves similarly to lapply(); the only real difference is in the return value.</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sapply() will try to simplify the result of lapply() if possible. Essentially, sapply() calls lapply()</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on its input and then applies the following algorithm:</a:t>
            </a:r>
            <a:endParaRPr lang="en-US" sz="1800" b="0" strike="noStrike" spc="-1">
              <a:latin typeface="Arial"/>
              <a:ea typeface="Microsoft YaHei"/>
            </a:endParaRPr>
          </a:p>
          <a:p>
            <a:pPr marL="457200" algn="just">
              <a:lnSpc>
                <a:spcPct val="115000"/>
              </a:lnSpc>
              <a:spcBef>
                <a:spcPts val="283"/>
              </a:spcBef>
              <a:spcAft>
                <a:spcPts val="283"/>
              </a:spcAft>
            </a:pPr>
            <a:r>
              <a:rPr lang="en-US" sz="1800" b="0" strike="noStrike" spc="-1">
                <a:latin typeface="Arial"/>
              </a:rPr>
              <a:t>• If the result is a list where every element is length 1, then a vector is returned</a:t>
            </a:r>
            <a:endParaRPr lang="en-US" sz="1800" b="0" strike="noStrike" spc="-1">
              <a:latin typeface="Arial"/>
              <a:ea typeface="Microsoft YaHei"/>
            </a:endParaRPr>
          </a:p>
          <a:p>
            <a:pPr marL="457200" algn="just">
              <a:lnSpc>
                <a:spcPct val="115000"/>
              </a:lnSpc>
              <a:spcBef>
                <a:spcPts val="283"/>
              </a:spcBef>
              <a:spcAft>
                <a:spcPts val="283"/>
              </a:spcAft>
            </a:pPr>
            <a:r>
              <a:rPr lang="en-US" sz="1800" b="0" strike="noStrike" spc="-1">
                <a:latin typeface="Arial"/>
              </a:rPr>
              <a:t>• If the result is a list where every element is a vector of the same length (&gt; 1), a matrix is returned.</a:t>
            </a:r>
            <a:endParaRPr lang="en-US" sz="1800" b="0" strike="noStrike" spc="-1">
              <a:latin typeface="Arial"/>
              <a:ea typeface="Microsoft YaHei"/>
            </a:endParaRPr>
          </a:p>
          <a:p>
            <a:pPr marL="457200" algn="just">
              <a:lnSpc>
                <a:spcPct val="115000"/>
              </a:lnSpc>
              <a:spcBef>
                <a:spcPts val="283"/>
              </a:spcBef>
              <a:spcAft>
                <a:spcPts val="283"/>
              </a:spcAft>
            </a:pPr>
            <a:r>
              <a:rPr lang="en-US" sz="1800" b="0" strike="noStrike" spc="-1">
                <a:latin typeface="Arial"/>
              </a:rPr>
              <a:t>• If it can’t figure things out, a list is returned</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split()</a:t>
            </a:r>
            <a:endParaRPr lang="en-US" sz="2800" b="0" strike="noStrike" spc="-1">
              <a:latin typeface="Arial"/>
            </a:endParaRPr>
          </a:p>
        </p:txBody>
      </p:sp>
      <p:sp>
        <p:nvSpPr>
          <p:cNvPr id="945"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46"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47" name="TextShape 4"/>
          <p:cNvSpPr txBox="1"/>
          <p:nvPr/>
        </p:nvSpPr>
        <p:spPr>
          <a:xfrm>
            <a:off x="548640" y="1097280"/>
            <a:ext cx="8961120" cy="4023360"/>
          </a:xfrm>
          <a:prstGeom prst="rect">
            <a:avLst/>
          </a:prstGeom>
          <a:noFill/>
          <a:ln>
            <a:noFill/>
          </a:ln>
        </p:spPr>
        <p:txBody>
          <a:bodyPr lIns="90000" tIns="45000" rIns="90000" bIns="45000"/>
          <a:lstStyle/>
          <a:p>
            <a:pPr algn="just">
              <a:lnSpc>
                <a:spcPct val="115000"/>
              </a:lnSpc>
              <a:spcBef>
                <a:spcPts val="283"/>
              </a:spcBef>
              <a:spcAft>
                <a:spcPts val="283"/>
              </a:spcAft>
            </a:pPr>
            <a:r>
              <a:rPr lang="en-US" sz="1800" b="0" strike="noStrike" spc="-1">
                <a:latin typeface="Arial"/>
              </a:rPr>
              <a:t>The split() function takes a vector or other objects and splits it into groups determined by a factor or list of factors.</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The arguments to split() are</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&gt; str(split)</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function (x, f, drop = FALSE, ...)</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where</a:t>
            </a:r>
            <a:endParaRPr lang="en-US" sz="1800" b="0" strike="noStrike" spc="-1">
              <a:latin typeface="Arial"/>
              <a:ea typeface="Microsoft YaHei"/>
            </a:endParaRPr>
          </a:p>
          <a:p>
            <a:pPr marL="4572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x is a vector (or list) or data frame.</a:t>
            </a:r>
            <a:endParaRPr lang="en-US" sz="1800" b="0" strike="noStrike" spc="-1">
              <a:latin typeface="Arial"/>
              <a:ea typeface="Microsoft YaHei"/>
            </a:endParaRPr>
          </a:p>
          <a:p>
            <a:pPr marL="4572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f is a factor (or coerced to one) or a list of factors</a:t>
            </a:r>
            <a:endParaRPr lang="en-US" sz="1800" b="0" strike="noStrike" spc="-1">
              <a:latin typeface="Arial"/>
              <a:ea typeface="Microsoft YaHei"/>
            </a:endParaRPr>
          </a:p>
          <a:p>
            <a:pPr marL="4572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drop indicates whether empty factors levels should be dropped</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tapply()</a:t>
            </a:r>
            <a:endParaRPr lang="en-US" sz="2800" b="0" strike="noStrike" spc="-1">
              <a:latin typeface="Arial"/>
            </a:endParaRPr>
          </a:p>
        </p:txBody>
      </p:sp>
      <p:sp>
        <p:nvSpPr>
          <p:cNvPr id="949"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50"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51" name="TextShape 4"/>
          <p:cNvSpPr txBox="1"/>
          <p:nvPr/>
        </p:nvSpPr>
        <p:spPr>
          <a:xfrm>
            <a:off x="548640" y="1097280"/>
            <a:ext cx="9235440" cy="4023360"/>
          </a:xfrm>
          <a:prstGeom prst="rect">
            <a:avLst/>
          </a:prstGeom>
          <a:noFill/>
          <a:ln>
            <a:noFill/>
          </a:ln>
        </p:spPr>
        <p:txBody>
          <a:bodyPr lIns="90000" tIns="45000" rIns="90000" bIns="45000"/>
          <a:lstStyle/>
          <a:p>
            <a:pPr algn="just">
              <a:lnSpc>
                <a:spcPct val="115000"/>
              </a:lnSpc>
              <a:spcBef>
                <a:spcPts val="283"/>
              </a:spcBef>
              <a:spcAft>
                <a:spcPts val="283"/>
              </a:spcAft>
            </a:pPr>
            <a:r>
              <a:rPr lang="en-US" sz="1800" b="0" strike="noStrike" spc="-1">
                <a:latin typeface="Arial"/>
              </a:rPr>
              <a:t>tapply() is used to apply a function over subsets of a vector. It can be thought of as a combination of split() and sapply() for vectors only. I’ve been told that the “t” in tapply() refers to “table”, but that is unconfirmed.</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&gt; str(tapply)</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function (X, INDEX, FUN = NULL, ..., simplify = TRUE)</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The arguments to tapply() are as follows:</a:t>
            </a:r>
            <a:endParaRPr lang="en-US" sz="1800" b="0" strike="noStrike" spc="-1">
              <a:latin typeface="Arial"/>
              <a:ea typeface="Microsoft YaHei"/>
            </a:endParaRPr>
          </a:p>
          <a:p>
            <a:pPr marL="216000" indent="-2160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X is a vector</a:t>
            </a:r>
            <a:endParaRPr lang="en-US" sz="1800" b="0" strike="noStrike" spc="-1">
              <a:latin typeface="Arial"/>
              <a:ea typeface="Microsoft YaHei"/>
            </a:endParaRPr>
          </a:p>
          <a:p>
            <a:pPr marL="216000" indent="-2160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INDEX is a factor or a list of factors (or else they are coerced to factors)</a:t>
            </a:r>
            <a:endParaRPr lang="en-US" sz="1800" b="0" strike="noStrike" spc="-1">
              <a:latin typeface="Arial"/>
              <a:ea typeface="Microsoft YaHei"/>
            </a:endParaRPr>
          </a:p>
          <a:p>
            <a:pPr marL="216000" indent="-2160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FUN is a function to be applied</a:t>
            </a:r>
            <a:endParaRPr lang="en-US" sz="1800" b="0" strike="noStrike" spc="-1">
              <a:latin typeface="Arial"/>
              <a:ea typeface="Microsoft YaHei"/>
            </a:endParaRPr>
          </a:p>
          <a:p>
            <a:pPr marL="216000" indent="-2160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 contains other arguments to be passed FUN</a:t>
            </a:r>
            <a:endParaRPr lang="en-US" sz="1800" b="0" strike="noStrike" spc="-1">
              <a:latin typeface="Arial"/>
              <a:ea typeface="Microsoft YaHei"/>
            </a:endParaRPr>
          </a:p>
          <a:p>
            <a:pPr marL="216000" indent="-216000" algn="just">
              <a:lnSpc>
                <a:spcPct val="115000"/>
              </a:lnSpc>
              <a:spcBef>
                <a:spcPts val="283"/>
              </a:spcBef>
              <a:spcAft>
                <a:spcPts val="283"/>
              </a:spcAft>
              <a:buClr>
                <a:srgbClr val="000000"/>
              </a:buClr>
              <a:buSzPct val="45000"/>
              <a:buFont typeface="Wingdings" charset="2"/>
              <a:buChar char=""/>
            </a:pPr>
            <a:r>
              <a:rPr lang="en-US" sz="1800" b="0" strike="noStrike" spc="-1">
                <a:latin typeface="Arial"/>
              </a:rPr>
              <a:t>simplify, should we simplify the result?</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Col/Row Sums and Means</a:t>
            </a:r>
            <a:endParaRPr lang="en-US" sz="2800" b="0" strike="noStrike" spc="-1">
              <a:latin typeface="Arial"/>
            </a:endParaRPr>
          </a:p>
        </p:txBody>
      </p:sp>
      <p:sp>
        <p:nvSpPr>
          <p:cNvPr id="953"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54"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55" name="TextShape 4"/>
          <p:cNvSpPr txBox="1"/>
          <p:nvPr/>
        </p:nvSpPr>
        <p:spPr>
          <a:xfrm>
            <a:off x="548640" y="1097280"/>
            <a:ext cx="9235440" cy="4023360"/>
          </a:xfrm>
          <a:prstGeom prst="rect">
            <a:avLst/>
          </a:prstGeom>
          <a:noFill/>
          <a:ln>
            <a:noFill/>
          </a:ln>
        </p:spPr>
        <p:txBody>
          <a:bodyPr lIns="90000" tIns="45000" rIns="90000" bIns="45000"/>
          <a:lstStyle/>
          <a:p>
            <a:pPr algn="just">
              <a:lnSpc>
                <a:spcPct val="115000"/>
              </a:lnSpc>
              <a:spcBef>
                <a:spcPts val="567"/>
              </a:spcBef>
              <a:spcAft>
                <a:spcPts val="567"/>
              </a:spcAft>
            </a:pPr>
            <a:r>
              <a:rPr lang="en-US" sz="1800" b="0" strike="noStrike" spc="-1">
                <a:latin typeface="Arial"/>
              </a:rPr>
              <a:t>For the special case of column/row sums and column/row means of matrices, we have some useful shortcuts.</a:t>
            </a:r>
            <a:endParaRPr lang="en-US" sz="1800" b="0" strike="noStrike" spc="-1">
              <a:latin typeface="Arial"/>
              <a:ea typeface="Microsoft YaHei"/>
            </a:endParaRPr>
          </a:p>
          <a:p>
            <a:pPr algn="just">
              <a:lnSpc>
                <a:spcPct val="115000"/>
              </a:lnSpc>
              <a:spcBef>
                <a:spcPts val="567"/>
              </a:spcBef>
              <a:spcAft>
                <a:spcPts val="567"/>
              </a:spcAft>
            </a:pPr>
            <a:r>
              <a:rPr lang="en-US" sz="1800" b="0" strike="noStrike" spc="-1">
                <a:latin typeface="Arial"/>
              </a:rPr>
              <a:t>• rowSums = apply(x, 1, sum)</a:t>
            </a:r>
            <a:endParaRPr lang="en-US" sz="1800" b="0" strike="noStrike" spc="-1">
              <a:latin typeface="Arial"/>
              <a:ea typeface="Microsoft YaHei"/>
            </a:endParaRPr>
          </a:p>
          <a:p>
            <a:pPr algn="just">
              <a:lnSpc>
                <a:spcPct val="115000"/>
              </a:lnSpc>
              <a:spcBef>
                <a:spcPts val="567"/>
              </a:spcBef>
              <a:spcAft>
                <a:spcPts val="567"/>
              </a:spcAft>
            </a:pPr>
            <a:r>
              <a:rPr lang="en-US" sz="1800" b="0" strike="noStrike" spc="-1">
                <a:latin typeface="Arial"/>
              </a:rPr>
              <a:t>• rowMeans = apply(x, 1, mean)</a:t>
            </a:r>
            <a:endParaRPr lang="en-US" sz="1800" b="0" strike="noStrike" spc="-1">
              <a:latin typeface="Arial"/>
              <a:ea typeface="Microsoft YaHei"/>
            </a:endParaRPr>
          </a:p>
          <a:p>
            <a:pPr algn="just">
              <a:lnSpc>
                <a:spcPct val="115000"/>
              </a:lnSpc>
              <a:spcBef>
                <a:spcPts val="567"/>
              </a:spcBef>
              <a:spcAft>
                <a:spcPts val="567"/>
              </a:spcAft>
            </a:pPr>
            <a:r>
              <a:rPr lang="en-US" sz="1800" b="0" strike="noStrike" spc="-1">
                <a:latin typeface="Arial"/>
              </a:rPr>
              <a:t>• colSums = apply(x, 2, sum)</a:t>
            </a:r>
            <a:endParaRPr lang="en-US" sz="1800" b="0" strike="noStrike" spc="-1">
              <a:latin typeface="Arial"/>
              <a:ea typeface="Microsoft YaHei"/>
            </a:endParaRPr>
          </a:p>
          <a:p>
            <a:pPr algn="just">
              <a:lnSpc>
                <a:spcPct val="115000"/>
              </a:lnSpc>
              <a:spcBef>
                <a:spcPts val="567"/>
              </a:spcBef>
              <a:spcAft>
                <a:spcPts val="567"/>
              </a:spcAft>
            </a:pPr>
            <a:r>
              <a:rPr lang="en-US" sz="1800" b="0" strike="noStrike" spc="-1">
                <a:latin typeface="Arial"/>
              </a:rPr>
              <a:t>• colMeans = apply(x, 2, mean)</a:t>
            </a:r>
            <a:endParaRPr lang="en-US" sz="1800" b="0" strike="noStrike" spc="-1">
              <a:latin typeface="Arial"/>
              <a:ea typeface="Microsoft YaHei"/>
            </a:endParaRPr>
          </a:p>
          <a:p>
            <a:pPr algn="just">
              <a:lnSpc>
                <a:spcPct val="115000"/>
              </a:lnSpc>
              <a:spcBef>
                <a:spcPts val="567"/>
              </a:spcBef>
              <a:spcAft>
                <a:spcPts val="567"/>
              </a:spcAft>
            </a:pPr>
            <a:r>
              <a:rPr lang="en-US" sz="1800" b="0" strike="noStrike" spc="-1">
                <a:latin typeface="Arial"/>
              </a:rPr>
              <a:t>The shortcut functions are heavily optimized and hence are much faster, but you probably won’t notice unless you’re using a large matrix. Another nice aspect of these functions is that they are a bit more descriptive. It’s arguably more clear to write colMeans(x) in your code than apply(x, 2, mean).</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R Programming – mapply()</a:t>
            </a:r>
            <a:endParaRPr lang="en-US" sz="2800" b="0" strike="noStrike" spc="-1">
              <a:latin typeface="Arial"/>
            </a:endParaRPr>
          </a:p>
        </p:txBody>
      </p:sp>
      <p:sp>
        <p:nvSpPr>
          <p:cNvPr id="957" name="Line 2"/>
          <p:cNvSpPr/>
          <p:nvPr/>
        </p:nvSpPr>
        <p:spPr>
          <a:xfrm>
            <a:off x="504000" y="100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58"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59" name="TextShape 4"/>
          <p:cNvSpPr txBox="1"/>
          <p:nvPr/>
        </p:nvSpPr>
        <p:spPr>
          <a:xfrm>
            <a:off x="548640" y="1097280"/>
            <a:ext cx="9235440" cy="4297680"/>
          </a:xfrm>
          <a:prstGeom prst="rect">
            <a:avLst/>
          </a:prstGeom>
          <a:noFill/>
          <a:ln>
            <a:noFill/>
          </a:ln>
        </p:spPr>
        <p:txBody>
          <a:bodyPr lIns="90000" tIns="45000" rIns="90000" bIns="45000"/>
          <a:lstStyle/>
          <a:p>
            <a:pPr algn="just">
              <a:lnSpc>
                <a:spcPct val="115000"/>
              </a:lnSpc>
              <a:spcBef>
                <a:spcPts val="283"/>
              </a:spcBef>
              <a:spcAft>
                <a:spcPts val="283"/>
              </a:spcAft>
            </a:pPr>
            <a:r>
              <a:rPr lang="en-US" sz="1800" b="0" strike="noStrike" spc="-1">
                <a:latin typeface="Arial"/>
              </a:rPr>
              <a:t>The mapply() function is a multivariate apply of sorts which applies a function in parallel over a set of arguments. Recall that lapply() and friends only iterate over a single R object. What if you want to iterate over multiple R objects in parallel? This is what mapply() is for.</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&gt; str(mapply)</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function (FUN, ..., MoreArgs = NULL, SIMPLIFY = TRUE, USE.NAMES = TRUE)</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The arguments to mapply() are</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 FUN is a function to apply</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 ... contains R objects to apply over</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 MoreArgs is a list of other arguments to FUN.</a:t>
            </a:r>
            <a:endParaRPr lang="en-US" sz="1800" b="0" strike="noStrike" spc="-1">
              <a:latin typeface="Arial"/>
              <a:ea typeface="Microsoft YaHei"/>
            </a:endParaRPr>
          </a:p>
          <a:p>
            <a:pPr algn="just">
              <a:lnSpc>
                <a:spcPct val="115000"/>
              </a:lnSpc>
              <a:spcBef>
                <a:spcPts val="283"/>
              </a:spcBef>
              <a:spcAft>
                <a:spcPts val="283"/>
              </a:spcAft>
            </a:pPr>
            <a:r>
              <a:rPr lang="en-US" sz="1800" b="0" strike="noStrike" spc="-1">
                <a:latin typeface="Arial"/>
              </a:rPr>
              <a:t>• SIMPLIFY indicates whether the result should be simplified</a:t>
            </a:r>
            <a:endParaRPr lang="en-US" sz="1800" b="0" strike="noStrike" spc="-1">
              <a:latin typeface="Arial"/>
              <a:ea typeface="Microsoft YaHe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Big Data Scenarios: Online Generated data</a:t>
            </a:r>
            <a:endParaRPr lang="en-US" sz="2800" b="0" strike="noStrike" spc="-1">
              <a:latin typeface="Arial"/>
            </a:endParaRPr>
          </a:p>
        </p:txBody>
      </p:sp>
      <p:sp>
        <p:nvSpPr>
          <p:cNvPr id="595" name="CustomShape 2"/>
          <p:cNvSpPr/>
          <p:nvPr/>
        </p:nvSpPr>
        <p:spPr>
          <a:xfrm>
            <a:off x="504000" y="930600"/>
            <a:ext cx="4520160" cy="3283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spcAft>
                <a:spcPts val="400"/>
              </a:spcAft>
            </a:pPr>
            <a:r>
              <a:rPr lang="en-US" sz="2400" b="1" strike="noStrike" spc="-1">
                <a:solidFill>
                  <a:srgbClr val="0096D6"/>
                </a:solidFill>
                <a:latin typeface="Calibri"/>
                <a:ea typeface="DejaVu Sans"/>
              </a:rPr>
              <a:t>Generates stream of data that </a:t>
            </a:r>
            <a:endParaRPr lang="en-US" sz="2400" b="0" strike="noStrike" spc="-1">
              <a:latin typeface="Arial"/>
            </a:endParaRPr>
          </a:p>
          <a:p>
            <a:pPr>
              <a:lnSpc>
                <a:spcPct val="100000"/>
              </a:lnSpc>
              <a:spcAft>
                <a:spcPts val="400"/>
              </a:spcAft>
            </a:pPr>
            <a:r>
              <a:rPr lang="en-US" sz="2400" b="1" strike="noStrike" spc="-1">
                <a:solidFill>
                  <a:srgbClr val="0096D6"/>
                </a:solidFill>
                <a:latin typeface="Calibri"/>
                <a:ea typeface="DejaVu Sans"/>
              </a:rPr>
              <a:t>can be analyzed.</a:t>
            </a:r>
            <a:endParaRPr lang="en-US" sz="2400" b="0" strike="noStrike" spc="-1">
              <a:latin typeface="Arial"/>
            </a:endParaRPr>
          </a:p>
          <a:p>
            <a:pPr>
              <a:lnSpc>
                <a:spcPct val="100000"/>
              </a:lnSpc>
              <a:spcAft>
                <a:spcPts val="400"/>
              </a:spcAft>
            </a:pPr>
            <a:r>
              <a:rPr lang="en-US" sz="2000" b="1" strike="noStrike" spc="-1">
                <a:solidFill>
                  <a:srgbClr val="0096D6"/>
                </a:solidFill>
                <a:latin typeface="Calibri"/>
                <a:ea typeface="DejaVu Sans"/>
              </a:rPr>
              <a:t>Examples</a:t>
            </a:r>
            <a:endParaRPr lang="en-US" sz="20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Clicks</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Transactions</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Network messages</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Play, fast forward, pause</a:t>
            </a:r>
            <a:endParaRPr lang="en-US" sz="1800" b="0" strike="noStrike" spc="-1">
              <a:latin typeface="Arial"/>
            </a:endParaRPr>
          </a:p>
          <a:p>
            <a:pPr marL="216000" indent="-210960">
              <a:lnSpc>
                <a:spcPct val="100000"/>
              </a:lnSpc>
              <a:spcAft>
                <a:spcPts val="400"/>
              </a:spcAft>
              <a:buClr>
                <a:srgbClr val="000000"/>
              </a:buClr>
              <a:buSzPct val="45000"/>
              <a:buFont typeface="Wingdings" charset="2"/>
              <a:buChar char=""/>
            </a:pPr>
            <a:r>
              <a:rPr lang="en-US" sz="1800" b="0" strike="noStrike" spc="-1">
                <a:solidFill>
                  <a:srgbClr val="000000"/>
                </a:solidFill>
                <a:latin typeface="Calibri"/>
                <a:ea typeface="DejaVu Sans"/>
              </a:rPr>
              <a:t>Tweets, wall posts, friending</a:t>
            </a:r>
            <a:endParaRPr lang="en-US" sz="1800" b="0" strike="noStrike" spc="-1">
              <a:latin typeface="Arial"/>
            </a:endParaRPr>
          </a:p>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Mails, chats</a:t>
            </a:r>
            <a:endParaRPr lang="en-US" sz="1800" b="0" strike="noStrike" spc="-1">
              <a:latin typeface="Arial"/>
            </a:endParaRPr>
          </a:p>
        </p:txBody>
      </p:sp>
      <p:pic>
        <p:nvPicPr>
          <p:cNvPr id="596" name="Picture 595"/>
          <p:cNvPicPr/>
          <p:nvPr/>
        </p:nvPicPr>
        <p:blipFill>
          <a:blip r:embed="rId2"/>
          <a:stretch/>
        </p:blipFill>
        <p:spPr>
          <a:xfrm>
            <a:off x="5760720" y="1684440"/>
            <a:ext cx="3561120" cy="2516760"/>
          </a:xfrm>
          <a:prstGeom prst="rect">
            <a:avLst/>
          </a:prstGeom>
          <a:ln>
            <a:noFill/>
          </a:ln>
        </p:spPr>
      </p:pic>
      <p:sp>
        <p:nvSpPr>
          <p:cNvPr id="597" name="Line 3"/>
          <p:cNvSpPr/>
          <p:nvPr/>
        </p:nvSpPr>
        <p:spPr>
          <a:xfrm>
            <a:off x="504000" y="1005840"/>
            <a:ext cx="95760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598" name="Line 4"/>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Exploratory Data Analysis</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Creating standard data summaries</a:t>
            </a:r>
            <a:endParaRPr lang="en-US" sz="2800" b="0" strike="noStrike" spc="-1">
              <a:latin typeface="Arial"/>
            </a:endParaRPr>
          </a:p>
        </p:txBody>
      </p:sp>
      <p:sp>
        <p:nvSpPr>
          <p:cNvPr id="96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6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64"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283"/>
              </a:spcBef>
              <a:spcAft>
                <a:spcPts val="283"/>
              </a:spcAft>
            </a:pPr>
            <a:r>
              <a:rPr lang="en-US" sz="2400" b="1" strike="noStrike" spc="-1">
                <a:solidFill>
                  <a:srgbClr val="000000"/>
                </a:solidFill>
                <a:latin typeface="Calibri"/>
                <a:ea typeface="DejaVu Sans"/>
              </a:rPr>
              <a:t>1. Read the data from auto-mpg.csv and convert cylinders to factor:</a:t>
            </a:r>
            <a:endParaRPr lang="en-US" sz="24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auto  &lt;- read.csv("auto-mpg.csv", header = TRUE,     stringsAsFactors = FALSE) </a:t>
            </a:r>
            <a:endParaRPr lang="en-US" sz="2000" b="0" strike="noStrike" spc="-1">
              <a:latin typeface="Arial"/>
            </a:endParaRPr>
          </a:p>
          <a:p>
            <a:pPr marL="513720" lvl="1"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 Convert cylinders to factor </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 auto$cylinders &lt;- factor(auto$cylinders,     levels = c(3,4,5,6,8),       labels = c("3cyl", "4cyl", "5cyl", "6cyl", "8cyl")) </a:t>
            </a:r>
            <a:endParaRPr lang="en-US" sz="2000" b="0" strike="noStrike" spc="-1">
              <a:latin typeface="Arial"/>
            </a:endParaRPr>
          </a:p>
          <a:p>
            <a:pPr algn="just">
              <a:lnSpc>
                <a:spcPct val="100000"/>
              </a:lnSpc>
              <a:spcBef>
                <a:spcPts val="283"/>
              </a:spcBef>
              <a:spcAft>
                <a:spcPts val="283"/>
              </a:spcAft>
            </a:pPr>
            <a:r>
              <a:rPr lang="en-US" sz="2400" b="1" strike="noStrike" spc="-1">
                <a:solidFill>
                  <a:srgbClr val="000000"/>
                </a:solidFill>
                <a:latin typeface="Calibri"/>
                <a:ea typeface="DejaVu Sans"/>
              </a:rPr>
              <a:t>2. Get the summary statistics: </a:t>
            </a:r>
            <a:endParaRPr lang="en-US" sz="24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1" strike="noStrike" spc="-1">
                <a:solidFill>
                  <a:srgbClr val="000000"/>
                </a:solidFill>
                <a:latin typeface="Calibri"/>
                <a:ea typeface="DejaVu Sans"/>
              </a:rPr>
              <a:t>summary(auto)</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The summary() function gives a "six number" summary for numerical variables—minimum, first quartile, median, mean, third quartile, and maximum. For factors (or categorical variables), the function shows the counts for each level; for character variables, it just shows the total number of available values.</a:t>
            </a:r>
            <a:endParaRPr lang="en-US" sz="2000" b="0" strike="noStrike" spc="-1">
              <a:latin typeface="Arial"/>
            </a:endParaRPr>
          </a:p>
          <a:p>
            <a:pPr algn="just">
              <a:lnSpc>
                <a:spcPct val="100000"/>
              </a:lnSpc>
              <a:spcBef>
                <a:spcPts val="283"/>
              </a:spcBef>
              <a:spcAft>
                <a:spcPts val="283"/>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Creating standard data summaries</a:t>
            </a:r>
            <a:endParaRPr lang="en-US" sz="2800" b="0" strike="noStrike" spc="-1">
              <a:latin typeface="Arial"/>
            </a:endParaRPr>
          </a:p>
        </p:txBody>
      </p:sp>
      <p:sp>
        <p:nvSpPr>
          <p:cNvPr id="966"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67"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68"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2400" b="1" strike="noStrike" spc="-1">
                <a:solidFill>
                  <a:srgbClr val="000000"/>
                </a:solidFill>
                <a:latin typeface="Calibri"/>
                <a:ea typeface="DejaVu Sans"/>
              </a:rPr>
              <a:t>3.Using the str() function for an overview of a data frame :</a:t>
            </a:r>
            <a:endParaRPr lang="en-US" sz="2400" b="0" strike="noStrike" spc="-1">
              <a:latin typeface="Arial"/>
            </a:endParaRPr>
          </a:p>
          <a:p>
            <a:pPr marL="513720" indent="-21492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str(auto)</a:t>
            </a:r>
            <a:endParaRPr lang="en-US" sz="2000" b="0" strike="noStrike" spc="-1">
              <a:latin typeface="Arial"/>
            </a:endParaRPr>
          </a:p>
          <a:p>
            <a:pPr marL="513720" indent="-214920" algn="just">
              <a:lnSpc>
                <a:spcPct val="100000"/>
              </a:lnSpc>
              <a:buClr>
                <a:srgbClr val="000000"/>
              </a:buClr>
              <a:buSzPct val="45000"/>
              <a:buFont typeface="Wingdings" charset="2"/>
              <a:buChar char=""/>
            </a:pPr>
            <a:r>
              <a:rPr lang="en-US" sz="2000" b="0" strike="noStrike" spc="-1">
                <a:solidFill>
                  <a:srgbClr val="000000"/>
                </a:solidFill>
                <a:latin typeface="Calibri"/>
                <a:ea typeface="DejaVu Sans"/>
              </a:rPr>
              <a:t>The str() function gives a concise view into a data frame. In fact, we can use it to see the underlying structure of any arbitrary R object.</a:t>
            </a:r>
            <a:endParaRPr lang="en-US" sz="2000" b="0" strike="noStrike" spc="-1">
              <a:latin typeface="Arial"/>
            </a:endParaRPr>
          </a:p>
          <a:p>
            <a:pPr algn="just">
              <a:lnSpc>
                <a:spcPct val="100000"/>
              </a:lnSpc>
            </a:pPr>
            <a:r>
              <a:rPr lang="en-US" sz="2400" b="1" strike="noStrike" spc="-1">
                <a:solidFill>
                  <a:srgbClr val="000000"/>
                </a:solidFill>
                <a:latin typeface="Calibri"/>
                <a:ea typeface="DejaVu Sans"/>
              </a:rPr>
              <a:t>4. Computing the summary for a single variable :</a:t>
            </a:r>
            <a:endParaRPr lang="en-US" sz="2400" b="0" strike="noStrike" spc="-1">
              <a:latin typeface="Arial"/>
            </a:endParaRPr>
          </a:p>
          <a:p>
            <a:pPr marL="513720" indent="-21492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summary(auto$cylinders) </a:t>
            </a:r>
            <a:endParaRPr lang="en-US" sz="2000" b="0" strike="noStrike" spc="-1">
              <a:latin typeface="Arial"/>
            </a:endParaRPr>
          </a:p>
          <a:p>
            <a:pPr marL="513720" indent="-21492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summary(auto$mpg)</a:t>
            </a:r>
            <a:endParaRPr lang="en-US" sz="2000" b="0" strike="noStrike" spc="-1">
              <a:latin typeface="Arial"/>
            </a:endParaRPr>
          </a:p>
          <a:p>
            <a:pPr marL="513720" indent="-214920" algn="just">
              <a:lnSpc>
                <a:spcPct val="100000"/>
              </a:lnSpc>
              <a:buClr>
                <a:srgbClr val="000000"/>
              </a:buClr>
              <a:buSzPct val="45000"/>
              <a:buFont typeface="Wingdings" charset="2"/>
              <a:buChar char=""/>
            </a:pPr>
            <a:r>
              <a:rPr lang="en-US" sz="2000" b="0" strike="noStrike" spc="-1">
                <a:solidFill>
                  <a:srgbClr val="000000"/>
                </a:solidFill>
                <a:latin typeface="Calibri"/>
                <a:ea typeface="DejaVu Sans"/>
              </a:rPr>
              <a:t>The summary you get for numerical variables remains as before, but for factors, you get  counts for many more levels.</a:t>
            </a:r>
            <a:endParaRPr lang="en-US" sz="2000" b="0" strike="noStrike" spc="-1">
              <a:latin typeface="Arial"/>
            </a:endParaRPr>
          </a:p>
          <a:p>
            <a:pPr algn="just">
              <a:lnSpc>
                <a:spcPct val="100000"/>
              </a:lnSpc>
            </a:pPr>
            <a:r>
              <a:rPr lang="en-US" sz="2400" b="1" strike="noStrike" spc="-1">
                <a:solidFill>
                  <a:srgbClr val="000000"/>
                </a:solidFill>
                <a:latin typeface="Calibri"/>
                <a:ea typeface="DejaVu Sans"/>
              </a:rPr>
              <a:t>5.Finding the mean and standard deviation :</a:t>
            </a:r>
            <a:endParaRPr lang="en-US" sz="2400" b="0" strike="noStrike" spc="-1">
              <a:latin typeface="Arial"/>
            </a:endParaRPr>
          </a:p>
          <a:p>
            <a:pPr marL="513720" algn="just">
              <a:lnSpc>
                <a:spcPct val="100000"/>
              </a:lnSpc>
            </a:pPr>
            <a:r>
              <a:rPr lang="en-US" sz="2000" b="0" strike="noStrike" spc="-1">
                <a:solidFill>
                  <a:srgbClr val="000000"/>
                </a:solidFill>
                <a:latin typeface="Calibri"/>
                <a:ea typeface="DejaVu Sans"/>
              </a:rPr>
              <a:t>Use the functions mean() and sd() as follows:</a:t>
            </a:r>
            <a:endParaRPr lang="en-US" sz="2000" b="0" strike="noStrike" spc="-1">
              <a:latin typeface="Arial"/>
            </a:endParaRPr>
          </a:p>
          <a:p>
            <a:pPr marL="513720" indent="-21492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 mean(auto$mpg) </a:t>
            </a:r>
            <a:endParaRPr lang="en-US" sz="2000" b="0" strike="noStrike" spc="-1">
              <a:latin typeface="Arial"/>
            </a:endParaRPr>
          </a:p>
          <a:p>
            <a:pPr marL="513720" indent="-21492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 sd(auto$mpg) </a:t>
            </a:r>
            <a:endParaRPr lang="en-US" sz="2000" b="0" strike="noStrike" spc="-1">
              <a:latin typeface="Arial"/>
            </a:endParaRPr>
          </a:p>
          <a:p>
            <a:pPr marL="513720" algn="just">
              <a:lnSpc>
                <a:spcPct val="100000"/>
              </a:lnSpc>
            </a:pPr>
            <a:endParaRPr lang="en-US" sz="2000" b="0" strike="noStrike" spc="-1">
              <a:latin typeface="Arial"/>
            </a:endParaRPr>
          </a:p>
          <a:p>
            <a:pPr marL="513720" algn="just">
              <a:lnSpc>
                <a:spcPct val="100000"/>
              </a:lnSpc>
            </a:pPr>
            <a:endParaRPr lang="en-US" sz="2000" b="0" strike="noStrike" spc="-1">
              <a:latin typeface="Arial"/>
            </a:endParaRPr>
          </a:p>
          <a:p>
            <a:pPr marL="513720" algn="just">
              <a:lnSpc>
                <a:spcPct val="100000"/>
              </a:lnSpc>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Extracting a subset of a dataset</a:t>
            </a:r>
            <a:endParaRPr lang="en-US" sz="2800" b="0" strike="noStrike" spc="-1">
              <a:latin typeface="Arial"/>
            </a:endParaRPr>
          </a:p>
        </p:txBody>
      </p:sp>
      <p:sp>
        <p:nvSpPr>
          <p:cNvPr id="970"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71"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72"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283"/>
              </a:spcBef>
              <a:spcAft>
                <a:spcPts val="283"/>
              </a:spcAft>
            </a:pPr>
            <a:r>
              <a:rPr lang="en-US" sz="2000" b="0" strike="noStrike" spc="-1">
                <a:solidFill>
                  <a:srgbClr val="000000"/>
                </a:solidFill>
                <a:latin typeface="Calibri"/>
                <a:ea typeface="DejaVu Sans"/>
              </a:rPr>
              <a:t>The following steps extract a subset of a dataset: </a:t>
            </a:r>
            <a:endParaRPr lang="en-US" sz="2000" b="0" strike="noStrike" spc="-1">
              <a:latin typeface="Arial"/>
            </a:endParaRPr>
          </a:p>
          <a:p>
            <a:pPr algn="just">
              <a:lnSpc>
                <a:spcPct val="100000"/>
              </a:lnSpc>
              <a:spcBef>
                <a:spcPts val="283"/>
              </a:spcBef>
              <a:spcAft>
                <a:spcPts val="283"/>
              </a:spcAft>
            </a:pPr>
            <a:r>
              <a:rPr lang="en-US" sz="2400" b="1" strike="noStrike" spc="-1">
                <a:solidFill>
                  <a:srgbClr val="000000"/>
                </a:solidFill>
                <a:latin typeface="Calibri"/>
                <a:ea typeface="DejaVu Sans"/>
              </a:rPr>
              <a:t>1.Index by position.</a:t>
            </a:r>
            <a:endParaRPr lang="en-US" sz="24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Get model_year and car_name for the first three cars:</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auto[1:3, 8:9] </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auto[1:3, c(8,9)] </a:t>
            </a:r>
            <a:endParaRPr lang="en-US" sz="2000" b="0" strike="noStrike" spc="-1">
              <a:latin typeface="Arial"/>
            </a:endParaRPr>
          </a:p>
          <a:p>
            <a:pPr algn="just">
              <a:lnSpc>
                <a:spcPct val="100000"/>
              </a:lnSpc>
              <a:spcBef>
                <a:spcPts val="283"/>
              </a:spcBef>
              <a:spcAft>
                <a:spcPts val="283"/>
              </a:spcAft>
            </a:pPr>
            <a:r>
              <a:rPr lang="en-US" sz="2400" b="1" strike="noStrike" spc="-1">
                <a:solidFill>
                  <a:srgbClr val="000000"/>
                </a:solidFill>
                <a:latin typeface="Calibri"/>
                <a:ea typeface="DejaVu Sans"/>
              </a:rPr>
              <a:t>2. Index by name. </a:t>
            </a:r>
            <a:endParaRPr lang="en-US" sz="24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Get model_year and car_name for the first three cars:</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auto[1:3,c("model_year", "car_name")]</a:t>
            </a:r>
            <a:endParaRPr lang="en-US" sz="2000" b="0" strike="noStrike" spc="-1">
              <a:latin typeface="Arial"/>
            </a:endParaRPr>
          </a:p>
          <a:p>
            <a:pPr algn="just">
              <a:lnSpc>
                <a:spcPct val="100000"/>
              </a:lnSpc>
              <a:spcBef>
                <a:spcPts val="283"/>
              </a:spcBef>
              <a:spcAft>
                <a:spcPts val="283"/>
              </a:spcAft>
            </a:pPr>
            <a:r>
              <a:rPr lang="en-US" sz="2000" b="0" strike="noStrike" spc="-1">
                <a:solidFill>
                  <a:srgbClr val="000000"/>
                </a:solidFill>
                <a:latin typeface="Calibri"/>
                <a:ea typeface="DejaVu Sans"/>
              </a:rPr>
              <a:t>3.Retrieve all details for cars with the highest or lowest mpg, using the following code: </a:t>
            </a:r>
            <a:endParaRPr lang="en-US" sz="2000" b="0" strike="noStrike" spc="-1">
              <a:latin typeface="Arial"/>
            </a:endParaRPr>
          </a:p>
          <a:p>
            <a:pPr marL="513720" indent="-214920" algn="just">
              <a:lnSpc>
                <a:spcPct val="100000"/>
              </a:lnSpc>
              <a:spcBef>
                <a:spcPts val="283"/>
              </a:spcBef>
              <a:spcAft>
                <a:spcPts val="283"/>
              </a:spcAft>
              <a:buClr>
                <a:srgbClr val="000000"/>
              </a:buClr>
              <a:buSzPct val="45000"/>
              <a:buFont typeface="Wingdings" charset="2"/>
              <a:buChar char=""/>
            </a:pPr>
            <a:r>
              <a:rPr lang="en-US" sz="2000" b="0" strike="noStrike" spc="-1">
                <a:solidFill>
                  <a:srgbClr val="000000"/>
                </a:solidFill>
                <a:latin typeface="Calibri"/>
                <a:ea typeface="DejaVu Sans"/>
              </a:rPr>
              <a:t> auto[auto$mpg == max(auto$mpg) | auto$mpg ==    min(auto$mpg),] </a:t>
            </a:r>
            <a:endParaRPr lang="en-US" sz="2000" b="0" strike="noStrike" spc="-1">
              <a:latin typeface="Arial"/>
            </a:endParaRPr>
          </a:p>
          <a:p>
            <a:pPr marL="513720" algn="just">
              <a:lnSpc>
                <a:spcPct val="100000"/>
              </a:lnSpc>
              <a:spcBef>
                <a:spcPts val="283"/>
              </a:spcBef>
              <a:spcAft>
                <a:spcPts val="283"/>
              </a:spcAft>
            </a:pPr>
            <a:endParaRPr lang="en-US" sz="2000" b="0" strike="noStrike" spc="-1">
              <a:latin typeface="Arial"/>
            </a:endParaRPr>
          </a:p>
          <a:p>
            <a:pPr marL="513720" algn="just">
              <a:lnSpc>
                <a:spcPct val="100000"/>
              </a:lnSpc>
              <a:spcBef>
                <a:spcPts val="283"/>
              </a:spcBef>
              <a:spcAft>
                <a:spcPts val="283"/>
              </a:spcAft>
            </a:pPr>
            <a:endParaRPr lang="en-US" sz="2000" b="0" strike="noStrike" spc="-1">
              <a:latin typeface="Arial"/>
            </a:endParaRPr>
          </a:p>
          <a:p>
            <a:pPr marL="513720" algn="just">
              <a:lnSpc>
                <a:spcPct val="100000"/>
              </a:lnSpc>
              <a:spcBef>
                <a:spcPts val="283"/>
              </a:spcBef>
              <a:spcAft>
                <a:spcPts val="283"/>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Extracting a subset of a dataset</a:t>
            </a:r>
            <a:endParaRPr lang="en-US" sz="2800" b="0" strike="noStrike" spc="-1">
              <a:latin typeface="Arial"/>
            </a:endParaRPr>
          </a:p>
        </p:txBody>
      </p:sp>
      <p:sp>
        <p:nvSpPr>
          <p:cNvPr id="974"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75"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76"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567"/>
              </a:spcBef>
              <a:spcAft>
                <a:spcPts val="567"/>
              </a:spcAft>
            </a:pPr>
            <a:r>
              <a:rPr lang="en-US" sz="2400" b="1" strike="noStrike" spc="-1">
                <a:solidFill>
                  <a:srgbClr val="000000"/>
                </a:solidFill>
                <a:latin typeface="Calibri"/>
                <a:ea typeface="DejaVu Sans"/>
              </a:rPr>
              <a:t>3. Excluding</a:t>
            </a:r>
            <a:r>
              <a:rPr lang="en-US" sz="2000" b="0" strike="noStrike" spc="-1">
                <a:solidFill>
                  <a:srgbClr val="000000"/>
                </a:solidFill>
                <a:latin typeface="Calibri"/>
                <a:ea typeface="DejaVu Sans"/>
              </a:rPr>
              <a:t> </a:t>
            </a:r>
            <a:r>
              <a:rPr lang="en-US" sz="2400" b="1" strike="noStrike" spc="-1">
                <a:solidFill>
                  <a:srgbClr val="000000"/>
                </a:solidFill>
                <a:latin typeface="Calibri"/>
                <a:ea typeface="DejaVu Sans"/>
              </a:rPr>
              <a:t>columns</a:t>
            </a:r>
            <a:r>
              <a:rPr lang="en-US" sz="2000" b="0" strike="noStrike" spc="-1">
                <a:solidFill>
                  <a:srgbClr val="000000"/>
                </a:solidFill>
                <a:latin typeface="Calibri"/>
                <a:ea typeface="DejaVu Sans"/>
              </a:rPr>
              <a:t> </a:t>
            </a:r>
            <a:endParaRPr lang="en-US" sz="2000" b="0" strike="noStrike" spc="-1">
              <a:latin typeface="Arial"/>
            </a:endParaRPr>
          </a:p>
          <a:p>
            <a:pPr algn="just">
              <a:lnSpc>
                <a:spcPct val="100000"/>
              </a:lnSpc>
              <a:spcBef>
                <a:spcPts val="567"/>
              </a:spcBef>
              <a:spcAft>
                <a:spcPts val="567"/>
              </a:spcAft>
            </a:pPr>
            <a:r>
              <a:rPr lang="en-US" sz="2000" b="0" strike="noStrike" spc="-1">
                <a:solidFill>
                  <a:srgbClr val="000000"/>
                </a:solidFill>
                <a:latin typeface="Calibri"/>
                <a:ea typeface="DejaVu Sans"/>
              </a:rPr>
              <a:t>	Use the minus sign for variable positions that you want to exclude from the subset. Also, you cannot mix both positive and negative indexes in the list. Both of the following approaches  are correct:</a:t>
            </a:r>
            <a:endParaRPr lang="en-US" sz="2000" b="0" strike="noStrike" spc="-1">
              <a:latin typeface="Arial"/>
            </a:endParaRPr>
          </a:p>
          <a:p>
            <a:pPr marL="513720" indent="-214920" algn="just">
              <a:lnSpc>
                <a:spcPct val="100000"/>
              </a:lnSpc>
              <a:spcBef>
                <a:spcPts val="567"/>
              </a:spcBef>
              <a:spcAft>
                <a:spcPts val="567"/>
              </a:spcAft>
              <a:buClr>
                <a:srgbClr val="000000"/>
              </a:buClr>
              <a:buSzPct val="45000"/>
              <a:buFont typeface="Wingdings" charset="2"/>
              <a:buChar char=""/>
            </a:pPr>
            <a:r>
              <a:rPr lang="en-US" sz="2000" b="1" strike="noStrike" spc="-1">
                <a:solidFill>
                  <a:srgbClr val="000000"/>
                </a:solidFill>
                <a:latin typeface="Calibri"/>
                <a:ea typeface="DejaVu Sans"/>
              </a:rPr>
              <a:t>auto[,c(-1,-9)] </a:t>
            </a:r>
            <a:endParaRPr lang="en-US" sz="2000" b="0" strike="noStrike" spc="-1">
              <a:latin typeface="Arial"/>
            </a:endParaRPr>
          </a:p>
          <a:p>
            <a:pPr marL="513720" indent="-214920" algn="just">
              <a:lnSpc>
                <a:spcPct val="100000"/>
              </a:lnSpc>
              <a:spcBef>
                <a:spcPts val="567"/>
              </a:spcBef>
              <a:spcAft>
                <a:spcPts val="567"/>
              </a:spcAft>
              <a:buClr>
                <a:srgbClr val="000000"/>
              </a:buClr>
              <a:buSzPct val="45000"/>
              <a:buFont typeface="Wingdings" charset="2"/>
              <a:buChar char=""/>
            </a:pPr>
            <a:r>
              <a:rPr lang="en-US" sz="2000" b="1" strike="noStrike" spc="-1">
                <a:solidFill>
                  <a:srgbClr val="000000"/>
                </a:solidFill>
                <a:latin typeface="Calibri"/>
                <a:ea typeface="DejaVu Sans"/>
              </a:rPr>
              <a:t>auto[,-c(1,9)] </a:t>
            </a:r>
            <a:endParaRPr lang="en-US" sz="2000" b="0" strike="noStrike" spc="-1">
              <a:latin typeface="Arial"/>
            </a:endParaRPr>
          </a:p>
          <a:p>
            <a:pPr algn="just">
              <a:lnSpc>
                <a:spcPct val="100000"/>
              </a:lnSpc>
              <a:spcBef>
                <a:spcPts val="567"/>
              </a:spcBef>
              <a:spcAft>
                <a:spcPts val="567"/>
              </a:spcAft>
            </a:pPr>
            <a:r>
              <a:rPr lang="en-US" sz="2000" b="0" strike="noStrike" spc="-1">
                <a:solidFill>
                  <a:srgbClr val="000000"/>
                </a:solidFill>
                <a:latin typeface="Calibri"/>
                <a:ea typeface="DejaVu Sans"/>
              </a:rPr>
              <a:t>	However, this subsetting approach does not work while specifying variables using names.  For example, we cannot use –c("No", "car_name"). Instead, use %in% with ! (negation) to exclude variables:</a:t>
            </a:r>
            <a:endParaRPr lang="en-US" sz="2000" b="0" strike="noStrike" spc="-1">
              <a:latin typeface="Arial"/>
            </a:endParaRPr>
          </a:p>
          <a:p>
            <a:pPr marL="513720" indent="-214920" algn="just">
              <a:lnSpc>
                <a:spcPct val="100000"/>
              </a:lnSpc>
              <a:spcBef>
                <a:spcPts val="567"/>
              </a:spcBef>
              <a:spcAft>
                <a:spcPts val="567"/>
              </a:spcAft>
              <a:buClr>
                <a:srgbClr val="000000"/>
              </a:buClr>
              <a:buFont typeface="Symbol"/>
              <a:buChar char=""/>
            </a:pPr>
            <a:r>
              <a:rPr lang="en-US" sz="2000" b="1" strike="noStrike" spc="-1">
                <a:solidFill>
                  <a:srgbClr val="000000"/>
                </a:solidFill>
                <a:latin typeface="Calibri"/>
                <a:ea typeface="DejaVu Sans"/>
              </a:rPr>
              <a:t>auto[, !names(auto) %in% c("No", "car_name")]</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Extracting a subset of a dataset</a:t>
            </a:r>
            <a:endParaRPr lang="en-US" sz="2800" b="0" strike="noStrike" spc="-1">
              <a:latin typeface="Arial"/>
            </a:endParaRPr>
          </a:p>
        </p:txBody>
      </p:sp>
      <p:sp>
        <p:nvSpPr>
          <p:cNvPr id="978"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79"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80"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850"/>
              </a:spcBef>
              <a:spcAft>
                <a:spcPts val="850"/>
              </a:spcAft>
            </a:pPr>
            <a:r>
              <a:rPr lang="en-US" sz="2400" b="1" strike="noStrike" spc="-1">
                <a:solidFill>
                  <a:srgbClr val="000000"/>
                </a:solidFill>
                <a:latin typeface="Calibri"/>
                <a:ea typeface="DejaVu Sans"/>
              </a:rPr>
              <a:t>4. Selecting based on multiple values </a:t>
            </a:r>
            <a:endParaRPr lang="en-US" sz="2400" b="0" strike="noStrike" spc="-1">
              <a:latin typeface="Arial"/>
            </a:endParaRPr>
          </a:p>
          <a:p>
            <a:pPr algn="just">
              <a:lnSpc>
                <a:spcPct val="100000"/>
              </a:lnSpc>
              <a:spcBef>
                <a:spcPts val="850"/>
              </a:spcBef>
              <a:spcAft>
                <a:spcPts val="850"/>
              </a:spcAft>
            </a:pPr>
            <a:r>
              <a:rPr lang="en-US" sz="2000" b="0" strike="noStrike" spc="-1">
                <a:solidFill>
                  <a:srgbClr val="000000"/>
                </a:solidFill>
                <a:latin typeface="Calibri"/>
                <a:ea typeface="DejaVu Sans"/>
              </a:rPr>
              <a:t>	Select all cars with mpg = 15 or mpg = 20:</a:t>
            </a:r>
            <a:endParaRPr lang="en-US" sz="2000" b="0" strike="noStrike" spc="-1">
              <a:latin typeface="Arial"/>
            </a:endParaRPr>
          </a:p>
          <a:p>
            <a:pPr marL="513720" indent="-214920" algn="just">
              <a:lnSpc>
                <a:spcPct val="100000"/>
              </a:lnSpc>
              <a:spcBef>
                <a:spcPts val="850"/>
              </a:spcBef>
              <a:spcAft>
                <a:spcPts val="850"/>
              </a:spcAft>
              <a:buClr>
                <a:srgbClr val="000000"/>
              </a:buClr>
              <a:buSzPct val="45000"/>
              <a:buFont typeface="Wingdings" charset="2"/>
              <a:buChar char=""/>
            </a:pPr>
            <a:r>
              <a:rPr lang="en-US" sz="2000" b="1" strike="noStrike" spc="-1">
                <a:solidFill>
                  <a:srgbClr val="000000"/>
                </a:solidFill>
                <a:latin typeface="Calibri"/>
                <a:ea typeface="DejaVu Sans"/>
              </a:rPr>
              <a:t>auto[auto$mpg %in% c(15,20),c("car_name","mpg")]</a:t>
            </a:r>
            <a:endParaRPr lang="en-US" sz="2000" b="0" strike="noStrike" spc="-1">
              <a:latin typeface="Arial"/>
            </a:endParaRPr>
          </a:p>
          <a:p>
            <a:pPr algn="just">
              <a:lnSpc>
                <a:spcPct val="100000"/>
              </a:lnSpc>
              <a:spcBef>
                <a:spcPts val="850"/>
              </a:spcBef>
              <a:spcAft>
                <a:spcPts val="850"/>
              </a:spcAft>
            </a:pPr>
            <a:r>
              <a:rPr lang="en-US" sz="2400" b="1" strike="noStrike" spc="-1">
                <a:solidFill>
                  <a:srgbClr val="000000"/>
                </a:solidFill>
                <a:latin typeface="Calibri"/>
                <a:ea typeface="DejaVu Sans"/>
              </a:rPr>
              <a:t>5. Selecting using logical vector </a:t>
            </a:r>
            <a:endParaRPr lang="en-US" sz="2400" b="0" strike="noStrike" spc="-1">
              <a:latin typeface="Arial"/>
            </a:endParaRPr>
          </a:p>
          <a:p>
            <a:pPr algn="just">
              <a:lnSpc>
                <a:spcPct val="100000"/>
              </a:lnSpc>
              <a:spcBef>
                <a:spcPts val="850"/>
              </a:spcBef>
              <a:spcAft>
                <a:spcPts val="850"/>
              </a:spcAft>
            </a:pPr>
            <a:r>
              <a:rPr lang="en-US" sz="2000" b="0" strike="noStrike" spc="-1">
                <a:solidFill>
                  <a:srgbClr val="000000"/>
                </a:solidFill>
                <a:latin typeface="Calibri"/>
                <a:ea typeface="DejaVu Sans"/>
              </a:rPr>
              <a:t>	You can specify the cases (rows) and variables you want to retrieve using boolean vectors. In the following example, R returns the first and second cases, and for each, we get the third variable alone. R returns the elements corresponding to TRUE:</a:t>
            </a:r>
            <a:endParaRPr lang="en-US" sz="2000" b="0" strike="noStrike" spc="-1">
              <a:latin typeface="Arial"/>
            </a:endParaRPr>
          </a:p>
          <a:p>
            <a:pPr marL="513720" indent="-214920" algn="just">
              <a:lnSpc>
                <a:spcPct val="100000"/>
              </a:lnSpc>
              <a:spcBef>
                <a:spcPts val="850"/>
              </a:spcBef>
              <a:spcAft>
                <a:spcPts val="850"/>
              </a:spcAft>
              <a:buClr>
                <a:srgbClr val="000000"/>
              </a:buClr>
              <a:buSzPct val="45000"/>
              <a:buFont typeface="Wingdings" charset="2"/>
              <a:buChar char=""/>
            </a:pPr>
            <a:r>
              <a:rPr lang="en-US" sz="2000" b="1" strike="noStrike" spc="-1">
                <a:solidFill>
                  <a:srgbClr val="000000"/>
                </a:solidFill>
                <a:latin typeface="Calibri"/>
                <a:ea typeface="DejaVu Sans"/>
              </a:rPr>
              <a:t>auto[1:2,c(FALSE,FALSE,TRUE)] </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Splitting a dataset</a:t>
            </a:r>
            <a:endParaRPr lang="en-US" sz="2800" b="0" strike="noStrike" spc="-1">
              <a:latin typeface="Arial"/>
            </a:endParaRPr>
          </a:p>
        </p:txBody>
      </p:sp>
      <p:sp>
        <p:nvSpPr>
          <p:cNvPr id="982"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83"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84"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spcBef>
                <a:spcPts val="850"/>
              </a:spcBef>
              <a:spcAft>
                <a:spcPts val="850"/>
              </a:spcAft>
              <a:buClr>
                <a:srgbClr val="000000"/>
              </a:buClr>
              <a:buFont typeface="Symbol"/>
              <a:buChar char=""/>
            </a:pPr>
            <a:r>
              <a:rPr lang="en-US" sz="2000" b="0" strike="noStrike" spc="-1">
                <a:solidFill>
                  <a:srgbClr val="000000"/>
                </a:solidFill>
                <a:latin typeface="Calibri"/>
                <a:ea typeface="DejaVu Sans"/>
              </a:rPr>
              <a:t>The split function divides data into groups based on a factor or vector. The unsplit() function reverses the effect of split.</a:t>
            </a:r>
            <a:endParaRPr lang="en-US" sz="2000" b="0" strike="noStrike" spc="-1">
              <a:latin typeface="Arial"/>
            </a:endParaRPr>
          </a:p>
          <a:p>
            <a:pPr marL="457200" indent="-215280" algn="just">
              <a:lnSpc>
                <a:spcPct val="100000"/>
              </a:lnSpc>
              <a:spcBef>
                <a:spcPts val="850"/>
              </a:spcBef>
              <a:spcAft>
                <a:spcPts val="850"/>
              </a:spcAft>
              <a:buClr>
                <a:srgbClr val="000000"/>
              </a:buClr>
              <a:buSzPct val="45000"/>
              <a:buFont typeface="Wingdings" charset="2"/>
              <a:buChar char=""/>
            </a:pPr>
            <a:r>
              <a:rPr lang="en-US" sz="2000" b="1" strike="noStrike" spc="-1">
                <a:solidFill>
                  <a:srgbClr val="000000"/>
                </a:solidFill>
                <a:latin typeface="Calibri"/>
                <a:ea typeface="DejaVu Sans"/>
              </a:rPr>
              <a:t>carslist &lt;- split(auto, auto$cylinders)</a:t>
            </a:r>
            <a:endParaRPr lang="en-US" sz="2000" b="0" strike="noStrike" spc="-1">
              <a:latin typeface="Arial"/>
            </a:endParaRPr>
          </a:p>
          <a:p>
            <a:pPr marL="216000" indent="-215280" algn="just">
              <a:lnSpc>
                <a:spcPct val="100000"/>
              </a:lnSpc>
              <a:spcBef>
                <a:spcPts val="850"/>
              </a:spcBef>
              <a:spcAft>
                <a:spcPts val="850"/>
              </a:spcAft>
              <a:buClr>
                <a:srgbClr val="000000"/>
              </a:buClr>
              <a:buSzPct val="45000"/>
              <a:buFont typeface="Wingdings" charset="2"/>
              <a:buChar char=""/>
            </a:pPr>
            <a:r>
              <a:rPr lang="en-US" sz="2000" b="0" strike="noStrike" spc="-1">
                <a:solidFill>
                  <a:srgbClr val="000000"/>
                </a:solidFill>
                <a:latin typeface="Calibri"/>
                <a:ea typeface="DejaVu Sans"/>
              </a:rPr>
              <a:t>The split(auto, auto$cylinders) function returns a list of data frames with each data frame corresponding to the cases for a particular level of cylinders. To reference a data frame from the list, use the [ notation.</a:t>
            </a: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Visualization</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Visualize Your Data</a:t>
            </a:r>
            <a:endParaRPr lang="en-US" sz="2800" b="0" strike="noStrike" spc="-1">
              <a:latin typeface="Arial"/>
            </a:endParaRPr>
          </a:p>
        </p:txBody>
      </p:sp>
      <p:sp>
        <p:nvSpPr>
          <p:cNvPr id="987"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88"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89" name="CustomShape 4"/>
          <p:cNvSpPr/>
          <p:nvPr/>
        </p:nvSpPr>
        <p:spPr>
          <a:xfrm>
            <a:off x="418320" y="897840"/>
            <a:ext cx="9090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spcBef>
                <a:spcPts val="850"/>
              </a:spcBef>
              <a:spcAft>
                <a:spcPts val="850"/>
              </a:spcAft>
              <a:buClr>
                <a:srgbClr val="000000"/>
              </a:buClr>
              <a:buFont typeface="Symbol"/>
              <a:buChar char=""/>
            </a:pPr>
            <a:r>
              <a:rPr lang="en-US" sz="2000" b="0" strike="noStrike" spc="-1">
                <a:solidFill>
                  <a:srgbClr val="000000"/>
                </a:solidFill>
                <a:latin typeface="Calibri"/>
                <a:ea typeface="DejaVu Sans"/>
              </a:rPr>
              <a:t>Visualization means creating charts and plots from the raw data. </a:t>
            </a:r>
            <a:endParaRPr lang="en-US" sz="2000" b="0" strike="noStrike" spc="-1">
              <a:latin typeface="Arial"/>
            </a:endParaRPr>
          </a:p>
          <a:p>
            <a:pPr marL="216000" indent="-215280" algn="just">
              <a:lnSpc>
                <a:spcPct val="100000"/>
              </a:lnSpc>
              <a:spcBef>
                <a:spcPts val="850"/>
              </a:spcBef>
              <a:spcAft>
                <a:spcPts val="850"/>
              </a:spcAft>
              <a:buClr>
                <a:srgbClr val="000000"/>
              </a:buClr>
              <a:buFont typeface="Symbol"/>
              <a:buChar char=""/>
            </a:pPr>
            <a:r>
              <a:rPr lang="en-US" sz="2000" b="0" strike="noStrike" spc="-1">
                <a:solidFill>
                  <a:srgbClr val="000000"/>
                </a:solidFill>
                <a:latin typeface="Calibri"/>
                <a:ea typeface="DejaVu Sans"/>
              </a:rPr>
              <a:t>Plots of the distribution or spread of attributes can help you spot outliers, strange or invalid data and give you an idea of possible data transformations you could apply.</a:t>
            </a:r>
            <a:endParaRPr lang="en-US" sz="2000" b="0" strike="noStrike" spc="-1">
              <a:latin typeface="Arial"/>
            </a:endParaRPr>
          </a:p>
          <a:p>
            <a:pPr marL="457200" indent="-215280" algn="just">
              <a:lnSpc>
                <a:spcPct val="100000"/>
              </a:lnSpc>
              <a:spcBef>
                <a:spcPts val="850"/>
              </a:spcBef>
              <a:spcAft>
                <a:spcPts val="850"/>
              </a:spcAft>
              <a:buClr>
                <a:srgbClr val="000000"/>
              </a:buClr>
              <a:buFont typeface="Wingdings" charset="2"/>
              <a:buChar char=""/>
            </a:pPr>
            <a:r>
              <a:rPr lang="en-US" sz="2000" b="1" strike="noStrike" spc="-1">
                <a:solidFill>
                  <a:srgbClr val="000000"/>
                </a:solidFill>
                <a:latin typeface="Calibri"/>
                <a:ea typeface="DejaVu Sans"/>
              </a:rPr>
              <a:t>Visualization Packages:</a:t>
            </a:r>
            <a:r>
              <a:rPr lang="en-US" sz="2000" b="0" strike="noStrike" spc="-1">
                <a:solidFill>
                  <a:srgbClr val="000000"/>
                </a:solidFill>
                <a:latin typeface="Calibri"/>
                <a:ea typeface="DejaVu Sans"/>
              </a:rPr>
              <a:t> A quick note about your options when it comes to R packages for visualization.</a:t>
            </a:r>
            <a:endParaRPr lang="en-US" sz="2000" b="0" strike="noStrike" spc="-1">
              <a:latin typeface="Arial"/>
            </a:endParaRPr>
          </a:p>
          <a:p>
            <a:pPr marL="457200" indent="-215280" algn="just">
              <a:lnSpc>
                <a:spcPct val="100000"/>
              </a:lnSpc>
              <a:spcBef>
                <a:spcPts val="850"/>
              </a:spcBef>
              <a:spcAft>
                <a:spcPts val="850"/>
              </a:spcAft>
              <a:buClr>
                <a:srgbClr val="000000"/>
              </a:buClr>
              <a:buFont typeface="Wingdings" charset="2"/>
              <a:buChar char=""/>
            </a:pPr>
            <a:r>
              <a:rPr lang="en-US" sz="2000" b="1" strike="noStrike" spc="-1">
                <a:solidFill>
                  <a:srgbClr val="000000"/>
                </a:solidFill>
                <a:latin typeface="Calibri"/>
                <a:ea typeface="DejaVu Sans"/>
              </a:rPr>
              <a:t>Univariate Visualization:</a:t>
            </a:r>
            <a:r>
              <a:rPr lang="en-US" sz="2000" b="0" strike="noStrike" spc="-1">
                <a:solidFill>
                  <a:srgbClr val="000000"/>
                </a:solidFill>
                <a:latin typeface="Calibri"/>
                <a:ea typeface="DejaVu Sans"/>
              </a:rPr>
              <a:t> Plots you can use to understand each attribute standalone.</a:t>
            </a:r>
            <a:endParaRPr lang="en-US" sz="2000" b="0" strike="noStrike" spc="-1">
              <a:latin typeface="Arial"/>
            </a:endParaRPr>
          </a:p>
          <a:p>
            <a:pPr marL="457200" indent="-215280" algn="just">
              <a:lnSpc>
                <a:spcPct val="100000"/>
              </a:lnSpc>
              <a:spcBef>
                <a:spcPts val="850"/>
              </a:spcBef>
              <a:spcAft>
                <a:spcPts val="850"/>
              </a:spcAft>
              <a:buClr>
                <a:srgbClr val="000000"/>
              </a:buClr>
              <a:buFont typeface="Wingdings" charset="2"/>
              <a:buChar char=""/>
            </a:pPr>
            <a:r>
              <a:rPr lang="en-US" sz="2000" b="1" strike="noStrike" spc="-1">
                <a:solidFill>
                  <a:srgbClr val="000000"/>
                </a:solidFill>
                <a:latin typeface="Calibri"/>
                <a:ea typeface="DejaVu Sans"/>
              </a:rPr>
              <a:t>Multivariate Visualization:</a:t>
            </a:r>
            <a:r>
              <a:rPr lang="en-US" sz="2000" b="0" strike="noStrike" spc="-1">
                <a:solidFill>
                  <a:srgbClr val="000000"/>
                </a:solidFill>
                <a:latin typeface="Calibri"/>
                <a:ea typeface="DejaVu Sans"/>
              </a:rPr>
              <a:t> Plots that can help you to better understand the interactions between attributes.</a:t>
            </a: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45720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Histogram</a:t>
            </a:r>
            <a:endParaRPr lang="en-US" sz="2800" b="0" strike="noStrike" spc="-1">
              <a:latin typeface="Arial"/>
            </a:endParaRPr>
          </a:p>
        </p:txBody>
      </p:sp>
      <p:sp>
        <p:nvSpPr>
          <p:cNvPr id="991"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92"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93"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buClr>
                <a:srgbClr val="000000"/>
              </a:buClr>
              <a:buFont typeface="Wingdings" charset="2"/>
              <a:buChar char=""/>
            </a:pPr>
            <a:r>
              <a:rPr lang="en-US" sz="2000" b="1" strike="noStrike" spc="-1">
                <a:solidFill>
                  <a:srgbClr val="000000"/>
                </a:solidFill>
                <a:latin typeface="Calibri"/>
                <a:ea typeface="DejaVu Sans"/>
              </a:rPr>
              <a:t>hist(acceleration) </a:t>
            </a:r>
            <a:endParaRPr lang="en-US" sz="2000" b="0" strike="noStrike" spc="-1">
              <a:latin typeface="Arial"/>
            </a:endParaRPr>
          </a:p>
          <a:p>
            <a:pPr marL="216000" indent="-215280" algn="just">
              <a:lnSpc>
                <a:spcPct val="100000"/>
              </a:lnSpc>
              <a:buClr>
                <a:srgbClr val="000000"/>
              </a:buClr>
              <a:buSzPct val="45000"/>
              <a:buFont typeface="Wingdings" charset="2"/>
              <a:buChar char=""/>
            </a:pPr>
            <a:r>
              <a:rPr lang="en-US" sz="2000" b="0" strike="noStrike" spc="-1">
                <a:solidFill>
                  <a:srgbClr val="000000"/>
                </a:solidFill>
                <a:latin typeface="Calibri"/>
                <a:ea typeface="DejaVu Sans"/>
              </a:rPr>
              <a:t>R determines the various properties of the generated graph (like bin sizes, axes scales,  axes titles, chart title, bar colors,…) automatically. The following diagram shows the output  of the preceding command:</a:t>
            </a: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pic>
        <p:nvPicPr>
          <p:cNvPr id="994" name="Picture 993"/>
          <p:cNvPicPr/>
          <p:nvPr/>
        </p:nvPicPr>
        <p:blipFill>
          <a:blip r:embed="rId2"/>
          <a:stretch/>
        </p:blipFill>
        <p:spPr>
          <a:xfrm>
            <a:off x="594360" y="2158560"/>
            <a:ext cx="6354360" cy="3304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CustomShape 1"/>
          <p:cNvSpPr/>
          <p:nvPr/>
        </p:nvSpPr>
        <p:spPr>
          <a:xfrm>
            <a:off x="504000" y="226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Big Data Scenarios: Social Media</a:t>
            </a:r>
            <a:endParaRPr lang="en-US" sz="2800" b="0" strike="noStrike" spc="-1">
              <a:latin typeface="Arial"/>
            </a:endParaRPr>
          </a:p>
        </p:txBody>
      </p:sp>
      <p:pic>
        <p:nvPicPr>
          <p:cNvPr id="600" name="Picture 599"/>
          <p:cNvPicPr/>
          <p:nvPr/>
        </p:nvPicPr>
        <p:blipFill>
          <a:blip r:embed="rId2"/>
          <a:stretch/>
        </p:blipFill>
        <p:spPr>
          <a:xfrm>
            <a:off x="5112360" y="1218600"/>
            <a:ext cx="4385160" cy="3283200"/>
          </a:xfrm>
          <a:prstGeom prst="rect">
            <a:avLst/>
          </a:prstGeom>
          <a:ln>
            <a:noFill/>
          </a:ln>
        </p:spPr>
      </p:pic>
      <p:pic>
        <p:nvPicPr>
          <p:cNvPr id="601" name="Picture 600"/>
          <p:cNvPicPr/>
          <p:nvPr/>
        </p:nvPicPr>
        <p:blipFill>
          <a:blip r:embed="rId3"/>
          <a:stretch/>
        </p:blipFill>
        <p:spPr>
          <a:xfrm>
            <a:off x="556560" y="1587600"/>
            <a:ext cx="4376160" cy="2829600"/>
          </a:xfrm>
          <a:prstGeom prst="rect">
            <a:avLst/>
          </a:prstGeom>
          <a:ln>
            <a:noFill/>
          </a:ln>
        </p:spPr>
      </p:pic>
      <p:sp>
        <p:nvSpPr>
          <p:cNvPr id="602" name="Line 2"/>
          <p:cNvSpPr/>
          <p:nvPr/>
        </p:nvSpPr>
        <p:spPr>
          <a:xfrm>
            <a:off x="540000" y="1005840"/>
            <a:ext cx="955440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03" name="Line 3"/>
          <p:cNvSpPr/>
          <p:nvPr/>
        </p:nvSpPr>
        <p:spPr>
          <a:xfrm flipH="1">
            <a:off x="0" y="100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604" name="CustomShape 4"/>
          <p:cNvSpPr/>
          <p:nvPr/>
        </p:nvSpPr>
        <p:spPr>
          <a:xfrm>
            <a:off x="568080" y="4663440"/>
            <a:ext cx="1621440" cy="81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Emails</a:t>
            </a:r>
            <a:endParaRPr lang="en-US" sz="1800" b="0" strike="noStrike" spc="-1">
              <a:latin typeface="Arial"/>
            </a:endParaRPr>
          </a:p>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Photos</a:t>
            </a:r>
            <a:endParaRPr lang="en-US" sz="1800" b="0" strike="noStrike" spc="-1">
              <a:latin typeface="Arial"/>
            </a:endParaRPr>
          </a:p>
          <a:p>
            <a:pPr>
              <a:lnSpc>
                <a:spcPct val="100000"/>
              </a:lnSpc>
            </a:pPr>
            <a:endParaRPr lang="en-US" sz="1800" b="0" strike="noStrike" spc="-1">
              <a:latin typeface="Arial"/>
            </a:endParaRPr>
          </a:p>
        </p:txBody>
      </p:sp>
      <p:sp>
        <p:nvSpPr>
          <p:cNvPr id="605" name="CustomShape 5"/>
          <p:cNvSpPr/>
          <p:nvPr/>
        </p:nvSpPr>
        <p:spPr>
          <a:xfrm>
            <a:off x="1900080" y="4663440"/>
            <a:ext cx="1621440" cy="81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Videos</a:t>
            </a:r>
            <a:endParaRPr lang="en-US" sz="1800" b="0" strike="noStrike" spc="-1">
              <a:latin typeface="Arial"/>
            </a:endParaRPr>
          </a:p>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Chats</a:t>
            </a:r>
            <a:endParaRPr lang="en-US" sz="1800" b="0" strike="noStrike" spc="-1">
              <a:latin typeface="Arial"/>
            </a:endParaRPr>
          </a:p>
          <a:p>
            <a:pPr>
              <a:lnSpc>
                <a:spcPct val="100000"/>
              </a:lnSpc>
            </a:pPr>
            <a:endParaRPr lang="en-US" sz="1800" b="0" strike="noStrike" spc="-1">
              <a:latin typeface="Arial"/>
            </a:endParaRPr>
          </a:p>
        </p:txBody>
      </p:sp>
      <p:sp>
        <p:nvSpPr>
          <p:cNvPr id="606" name="CustomShape 6"/>
          <p:cNvSpPr/>
          <p:nvPr/>
        </p:nvSpPr>
        <p:spPr>
          <a:xfrm>
            <a:off x="3304080" y="4663440"/>
            <a:ext cx="1621440" cy="81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Phone Calls</a:t>
            </a:r>
            <a:endParaRPr lang="en-US" sz="1800" b="0" strike="noStrike" spc="-1">
              <a:latin typeface="Arial"/>
            </a:endParaRPr>
          </a:p>
          <a:p>
            <a:pPr marL="216000" indent="-210960">
              <a:lnSpc>
                <a:spcPct val="100000"/>
              </a:lnSpc>
              <a:buClr>
                <a:srgbClr val="000000"/>
              </a:buClr>
              <a:buSzPct val="45000"/>
              <a:buFont typeface="Wingdings" charset="2"/>
              <a:buChar char=""/>
            </a:pPr>
            <a:r>
              <a:rPr lang="en-US" sz="1800" b="0" strike="noStrike" spc="-1">
                <a:solidFill>
                  <a:srgbClr val="000000"/>
                </a:solidFill>
                <a:latin typeface="Calibri"/>
                <a:ea typeface="DejaVu Sans"/>
              </a:rPr>
              <a:t>Social Media</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Histogram</a:t>
            </a:r>
            <a:endParaRPr lang="en-US" sz="2800" b="0" strike="noStrike" spc="-1">
              <a:latin typeface="Arial"/>
            </a:endParaRPr>
          </a:p>
        </p:txBody>
      </p:sp>
      <p:sp>
        <p:nvSpPr>
          <p:cNvPr id="996"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97"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98"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buClr>
                <a:srgbClr val="000000"/>
              </a:buClr>
              <a:buSzPct val="45000"/>
              <a:buFont typeface="Wingdings" charset="2"/>
              <a:buChar char=""/>
            </a:pPr>
            <a:r>
              <a:rPr lang="en-US" sz="2000" b="1" strike="noStrike" spc="-1">
                <a:solidFill>
                  <a:srgbClr val="000000"/>
                </a:solidFill>
                <a:latin typeface="Calibri"/>
                <a:ea typeface="DejaVu Sans"/>
              </a:rPr>
              <a:t>hist(acceleration, col="blue", xlab = "acceleration",     main = "Histogram of acceleration", breaks = 15)</a:t>
            </a: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pic>
        <p:nvPicPr>
          <p:cNvPr id="999" name="Picture 998"/>
          <p:cNvPicPr/>
          <p:nvPr/>
        </p:nvPicPr>
        <p:blipFill>
          <a:blip r:embed="rId2"/>
          <a:stretch/>
        </p:blipFill>
        <p:spPr>
          <a:xfrm>
            <a:off x="640080" y="1554480"/>
            <a:ext cx="6118200" cy="3773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Boxplots</a:t>
            </a:r>
            <a:endParaRPr lang="en-US" sz="2800" b="0" strike="noStrike" spc="-1">
              <a:latin typeface="Arial"/>
            </a:endParaRPr>
          </a:p>
        </p:txBody>
      </p:sp>
      <p:sp>
        <p:nvSpPr>
          <p:cNvPr id="1001"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02"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03"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buClr>
                <a:srgbClr val="000000"/>
              </a:buClr>
              <a:buFont typeface="Wingdings" charset="2"/>
              <a:buChar char=""/>
            </a:pPr>
            <a:r>
              <a:rPr lang="en-US" sz="2000" b="1" strike="noStrike" spc="-1">
                <a:solidFill>
                  <a:srgbClr val="000000"/>
                </a:solidFill>
                <a:latin typeface="Calibri"/>
                <a:ea typeface="DejaVu Sans"/>
              </a:rPr>
              <a:t> boxplot(mpg, xlab = "Miles per gallon")</a:t>
            </a:r>
            <a:endParaRPr lang="en-US" sz="2000" b="0" strike="noStrike" spc="-1">
              <a:latin typeface="Arial"/>
            </a:endParaRPr>
          </a:p>
          <a:p>
            <a:pPr algn="just">
              <a:lnSpc>
                <a:spcPct val="100000"/>
              </a:lnSpc>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pic>
        <p:nvPicPr>
          <p:cNvPr id="1004" name="Picture 1003"/>
          <p:cNvPicPr/>
          <p:nvPr/>
        </p:nvPicPr>
        <p:blipFill>
          <a:blip r:embed="rId2"/>
          <a:stretch/>
        </p:blipFill>
        <p:spPr>
          <a:xfrm>
            <a:off x="569880" y="1280160"/>
            <a:ext cx="6836040" cy="4087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504000" y="10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Boxplots</a:t>
            </a:r>
            <a:endParaRPr lang="en-US" sz="2800" b="0" strike="noStrike" spc="-1">
              <a:latin typeface="Arial"/>
            </a:endParaRPr>
          </a:p>
        </p:txBody>
      </p:sp>
      <p:sp>
        <p:nvSpPr>
          <p:cNvPr id="1006" name="Line 2"/>
          <p:cNvSpPr/>
          <p:nvPr/>
        </p:nvSpPr>
        <p:spPr>
          <a:xfrm>
            <a:off x="504000" y="825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07" name="Line 3"/>
          <p:cNvSpPr/>
          <p:nvPr/>
        </p:nvSpPr>
        <p:spPr>
          <a:xfrm flipH="1">
            <a:off x="0" y="825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08" name="CustomShape 4"/>
          <p:cNvSpPr/>
          <p:nvPr/>
        </p:nvSpPr>
        <p:spPr>
          <a:xfrm>
            <a:off x="418320" y="897840"/>
            <a:ext cx="9324720" cy="100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buClr>
                <a:srgbClr val="000000"/>
              </a:buClr>
              <a:buFont typeface="Wingdings" charset="2"/>
              <a:buChar char=""/>
            </a:pPr>
            <a:r>
              <a:rPr lang="en-US" sz="2000" b="1" strike="noStrike" spc="-1">
                <a:solidFill>
                  <a:srgbClr val="000000"/>
                </a:solidFill>
                <a:latin typeface="Calibri"/>
                <a:ea typeface="DejaVu Sans"/>
              </a:rPr>
              <a:t> boxplot(mpg, xlab = "Miles per gallon")</a:t>
            </a:r>
            <a:endParaRPr lang="en-US" sz="2000" b="0" strike="noStrike" spc="-1">
              <a:latin typeface="Arial"/>
            </a:endParaRPr>
          </a:p>
          <a:p>
            <a:pPr algn="just">
              <a:lnSpc>
                <a:spcPct val="100000"/>
              </a:lnSpc>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a:p>
            <a:pPr marL="513720" algn="just">
              <a:lnSpc>
                <a:spcPct val="100000"/>
              </a:lnSpc>
              <a:spcBef>
                <a:spcPts val="850"/>
              </a:spcBef>
              <a:spcAft>
                <a:spcPts val="850"/>
              </a:spcAft>
            </a:pPr>
            <a:endParaRPr lang="en-US" sz="2000" b="0" strike="noStrike" spc="-1">
              <a:latin typeface="Arial"/>
            </a:endParaRPr>
          </a:p>
        </p:txBody>
      </p:sp>
      <p:pic>
        <p:nvPicPr>
          <p:cNvPr id="1009" name="Picture 1008"/>
          <p:cNvPicPr/>
          <p:nvPr/>
        </p:nvPicPr>
        <p:blipFill>
          <a:blip r:embed="rId2"/>
          <a:stretch/>
        </p:blipFill>
        <p:spPr>
          <a:xfrm>
            <a:off x="569880" y="1280160"/>
            <a:ext cx="6836040" cy="4087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504000" y="82080"/>
            <a:ext cx="9066600" cy="941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ML vs Statistics</a:t>
            </a:r>
            <a:endParaRPr lang="en-US" sz="2800" b="0" strike="noStrike" spc="-1">
              <a:latin typeface="Arial"/>
            </a:endParaRPr>
          </a:p>
        </p:txBody>
      </p:sp>
      <p:sp>
        <p:nvSpPr>
          <p:cNvPr id="1011"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12"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13" name="Picture 1012"/>
          <p:cNvPicPr/>
          <p:nvPr/>
        </p:nvPicPr>
        <p:blipFill>
          <a:blip r:embed="rId2"/>
          <a:stretch/>
        </p:blipFill>
        <p:spPr>
          <a:xfrm>
            <a:off x="440640" y="1028160"/>
            <a:ext cx="9139320" cy="4362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CustomShape 1"/>
          <p:cNvSpPr/>
          <p:nvPr/>
        </p:nvSpPr>
        <p:spPr>
          <a:xfrm>
            <a:off x="468000" y="1710720"/>
            <a:ext cx="9066600" cy="103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7200" b="0" i="1" strike="noStrike" spc="-1">
                <a:solidFill>
                  <a:srgbClr val="006699"/>
                </a:solidFill>
                <a:latin typeface="Franklin Gothic Medium"/>
                <a:ea typeface="Microsoft YaHei"/>
              </a:rPr>
              <a:t>Feature Selection</a:t>
            </a:r>
            <a:endParaRPr lang="en-US" sz="7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504000" y="118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Common Data Problems</a:t>
            </a:r>
            <a:r>
              <a:t/>
            </a:r>
            <a:br/>
            <a:endParaRPr lang="en-US" sz="2800" b="0" strike="noStrike" spc="-1">
              <a:latin typeface="Arial"/>
            </a:endParaRPr>
          </a:p>
        </p:txBody>
      </p:sp>
      <p:sp>
        <p:nvSpPr>
          <p:cNvPr id="1016" name="CustomShape 2"/>
          <p:cNvSpPr/>
          <p:nvPr/>
        </p:nvSpPr>
        <p:spPr>
          <a:xfrm>
            <a:off x="493200" y="659520"/>
            <a:ext cx="9103320" cy="550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320">
              <a:lnSpc>
                <a:spcPct val="115000"/>
              </a:lnSpc>
              <a:buClr>
                <a:srgbClr val="000000"/>
              </a:buClr>
              <a:buSzPct val="45000"/>
              <a:buFont typeface="Wingdings" charset="2"/>
              <a:buChar char=""/>
            </a:pPr>
            <a:r>
              <a:rPr lang="en-US" sz="1600" b="1" strike="noStrike" spc="-1">
                <a:solidFill>
                  <a:srgbClr val="000000"/>
                </a:solidFill>
                <a:latin typeface="Calibri"/>
                <a:ea typeface="DejaVu Sans"/>
              </a:rPr>
              <a:t>Noise:</a:t>
            </a:r>
            <a:r>
              <a:rPr lang="en-US" sz="1600" b="0" strike="noStrike" spc="-1">
                <a:solidFill>
                  <a:srgbClr val="000000"/>
                </a:solidFill>
                <a:latin typeface="Calibri"/>
                <a:ea typeface="DejaVu Sans"/>
              </a:rPr>
              <a:t> random error or variance in a measured variable</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Extremely high quantity, rate and amount were eliminated from the data.</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Negative discount values were eliminated from the data.</a:t>
            </a:r>
            <a:endParaRPr lang="en-US" sz="1600" b="0" strike="noStrike" spc="-1">
              <a:latin typeface="Arial"/>
            </a:endParaRPr>
          </a:p>
          <a:p>
            <a:pPr marL="2160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Missing data may be due to </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Equipment malfunction</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Consistent with other recorded data and thus deleted</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Data not entered due to misunderstanding</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Certain data may not be considered important at the time of entry</a:t>
            </a:r>
            <a:endParaRPr lang="en-US" sz="1600" b="0" strike="noStrike" spc="-1">
              <a:latin typeface="Arial"/>
            </a:endParaRPr>
          </a:p>
          <a:p>
            <a:pPr>
              <a:lnSpc>
                <a:spcPct val="115000"/>
              </a:lnSpc>
            </a:pPr>
            <a:r>
              <a:rPr lang="en-US" sz="1600" b="0" strike="noStrike" spc="-1">
                <a:solidFill>
                  <a:srgbClr val="000000"/>
                </a:solidFill>
                <a:latin typeface="Calibri"/>
                <a:ea typeface="DejaVu Sans"/>
              </a:rPr>
              <a:t>Not register history or changes of the data</a:t>
            </a:r>
            <a:endParaRPr lang="en-US" sz="1600" b="0" strike="noStrike" spc="-1">
              <a:latin typeface="Arial"/>
            </a:endParaRPr>
          </a:p>
          <a:p>
            <a:pPr marL="216000" indent="-211320">
              <a:lnSpc>
                <a:spcPct val="115000"/>
              </a:lnSpc>
              <a:buClr>
                <a:srgbClr val="000000"/>
              </a:buClr>
              <a:buSzPct val="45000"/>
              <a:buFont typeface="Wingdings" charset="2"/>
              <a:buChar char=""/>
            </a:pPr>
            <a:r>
              <a:rPr lang="en-US" sz="1600" b="1" strike="noStrike" spc="-1">
                <a:solidFill>
                  <a:srgbClr val="000000"/>
                </a:solidFill>
                <a:latin typeface="Calibri"/>
                <a:ea typeface="DejaVu Sans"/>
              </a:rPr>
              <a:t>Unified date format:</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binary, nominal (categorical), ordinal, numeric</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e.g. “Sep 24, 2003” , 9/24/03, 24.09.03, etc</a:t>
            </a:r>
            <a:endParaRPr lang="en-US" sz="1600" b="0" strike="noStrike" spc="-1">
              <a:latin typeface="Arial"/>
            </a:endParaRPr>
          </a:p>
          <a:p>
            <a:pPr marL="2160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Containing discrepancies in names</a:t>
            </a:r>
            <a:endParaRPr lang="en-US" sz="1600" b="0" strike="noStrike" spc="-1">
              <a:latin typeface="Arial"/>
            </a:endParaRPr>
          </a:p>
          <a:p>
            <a:pPr marL="2160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Other data problems which requires data cleaning</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Duplicate records</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Incomplete data</a:t>
            </a:r>
            <a:endParaRPr lang="en-US" sz="1600" b="0" strike="noStrike" spc="-1">
              <a:latin typeface="Arial"/>
            </a:endParaRPr>
          </a:p>
          <a:p>
            <a:pPr marL="457200" indent="-211320">
              <a:lnSpc>
                <a:spcPct val="115000"/>
              </a:lnSpc>
              <a:buClr>
                <a:srgbClr val="000000"/>
              </a:buClr>
              <a:buSzPct val="45000"/>
              <a:buFont typeface="Wingdings" charset="2"/>
              <a:buChar char=""/>
            </a:pPr>
            <a:r>
              <a:rPr lang="en-US" sz="1600" b="0" strike="noStrike" spc="-1">
                <a:solidFill>
                  <a:srgbClr val="000000"/>
                </a:solidFill>
                <a:latin typeface="Calibri"/>
                <a:ea typeface="DejaVu Sans"/>
              </a:rPr>
              <a:t>Inconsistent data</a:t>
            </a: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p:txBody>
      </p:sp>
      <p:sp>
        <p:nvSpPr>
          <p:cNvPr id="1017" name="Line 3"/>
          <p:cNvSpPr/>
          <p:nvPr/>
        </p:nvSpPr>
        <p:spPr>
          <a:xfrm>
            <a:off x="548640" y="64008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18" name="Line 4"/>
          <p:cNvSpPr/>
          <p:nvPr/>
        </p:nvSpPr>
        <p:spPr>
          <a:xfrm flipH="1">
            <a:off x="0" y="64008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Understand Your Data Using Descriptive Statistics</a:t>
            </a:r>
            <a:r>
              <a:t/>
            </a:r>
            <a:br/>
            <a:endParaRPr lang="en-US" sz="2800" b="0" strike="noStrike" spc="-1">
              <a:latin typeface="Arial"/>
            </a:endParaRPr>
          </a:p>
        </p:txBody>
      </p:sp>
      <p:sp>
        <p:nvSpPr>
          <p:cNvPr id="1020"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21"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22" name="CustomShape 4"/>
          <p:cNvSpPr/>
          <p:nvPr/>
        </p:nvSpPr>
        <p:spPr>
          <a:xfrm>
            <a:off x="548640" y="1205280"/>
            <a:ext cx="9047880" cy="43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spcBef>
                <a:spcPts val="1134"/>
              </a:spcBef>
              <a:spcAft>
                <a:spcPts val="1134"/>
              </a:spcAft>
            </a:pPr>
            <a:r>
              <a:rPr lang="en-US" sz="1800" b="0" strike="noStrike" spc="-1">
                <a:solidFill>
                  <a:srgbClr val="000000"/>
                </a:solidFill>
                <a:latin typeface="Arial"/>
                <a:ea typeface="DejaVu Sans"/>
              </a:rPr>
              <a:t> 	Any machine learning models that you build are only as good as the data that you provide them. The ﬁrst step in understanding your data is to actually look at some raw values and calculate some basic statistics.</a:t>
            </a:r>
            <a:endParaRPr lang="en-US" sz="1800" b="0" strike="noStrike" spc="-1">
              <a:latin typeface="Arial"/>
            </a:endParaRPr>
          </a:p>
          <a:p>
            <a:pPr marL="216000" indent="-211320" algn="just">
              <a:lnSpc>
                <a:spcPct val="100000"/>
              </a:lnSpc>
              <a:spcBef>
                <a:spcPts val="1134"/>
              </a:spcBef>
              <a:spcAft>
                <a:spcPts val="1134"/>
              </a:spcAft>
              <a:buClr>
                <a:srgbClr val="000000"/>
              </a:buClr>
              <a:buSzPct val="45000"/>
              <a:buFont typeface="Wingdings" charset="2"/>
              <a:buChar char=""/>
            </a:pPr>
            <a:r>
              <a:rPr lang="en-US" sz="1800" b="1" strike="noStrike" spc="-1">
                <a:solidFill>
                  <a:srgbClr val="000000"/>
                </a:solidFill>
                <a:latin typeface="Arial"/>
                <a:ea typeface="DejaVu Sans"/>
              </a:rPr>
              <a:t>Data Cleaning :</a:t>
            </a:r>
            <a:r>
              <a:rPr lang="en-US" sz="1800" b="0" strike="noStrike" spc="-1">
                <a:solidFill>
                  <a:srgbClr val="000000"/>
                </a:solidFill>
                <a:latin typeface="Arial"/>
                <a:ea typeface="DejaVu Sans"/>
              </a:rPr>
              <a:t> You may discover missing or corrupt data and think of various data cleaning operations to perform such as marking or removing bad data and imputing missing data.</a:t>
            </a:r>
            <a:endParaRPr lang="en-US" sz="1800" b="0" strike="noStrike" spc="-1">
              <a:latin typeface="Arial"/>
            </a:endParaRPr>
          </a:p>
          <a:p>
            <a:pPr marL="216000" indent="-211320" algn="just">
              <a:lnSpc>
                <a:spcPct val="100000"/>
              </a:lnSpc>
              <a:spcBef>
                <a:spcPts val="1134"/>
              </a:spcBef>
              <a:spcAft>
                <a:spcPts val="1134"/>
              </a:spcAft>
              <a:buClr>
                <a:srgbClr val="000000"/>
              </a:buClr>
              <a:buSzPct val="45000"/>
              <a:buFont typeface="Wingdings" charset="2"/>
              <a:buChar char=""/>
            </a:pPr>
            <a:r>
              <a:rPr lang="en-US" sz="1800" b="1" strike="noStrike" spc="-1">
                <a:solidFill>
                  <a:srgbClr val="000000"/>
                </a:solidFill>
                <a:latin typeface="Arial"/>
                <a:ea typeface="DejaVu Sans"/>
              </a:rPr>
              <a:t>Data Transforms : </a:t>
            </a:r>
            <a:r>
              <a:rPr lang="en-US" sz="1800" b="0" strike="noStrike" spc="-1">
                <a:solidFill>
                  <a:srgbClr val="000000"/>
                </a:solidFill>
                <a:latin typeface="Arial"/>
                <a:ea typeface="DejaVu Sans"/>
              </a:rPr>
              <a:t>You may discover that some attributes have familiar distributions such as Gaussian or exponential giving you ideas of scaling or other transforms you could apply.</a:t>
            </a:r>
            <a:endParaRPr lang="en-US" sz="1800" b="0" strike="noStrike" spc="-1">
              <a:latin typeface="Arial"/>
            </a:endParaRPr>
          </a:p>
          <a:p>
            <a:pPr marL="216000" indent="-211320" algn="just">
              <a:lnSpc>
                <a:spcPct val="100000"/>
              </a:lnSpc>
              <a:spcBef>
                <a:spcPts val="1134"/>
              </a:spcBef>
              <a:spcAft>
                <a:spcPts val="1134"/>
              </a:spcAft>
              <a:buClr>
                <a:srgbClr val="000000"/>
              </a:buClr>
              <a:buSzPct val="45000"/>
              <a:buFont typeface="Wingdings" charset="2"/>
              <a:buChar char=""/>
            </a:pPr>
            <a:r>
              <a:rPr lang="en-US" sz="1800" b="1" strike="noStrike" spc="-1">
                <a:solidFill>
                  <a:srgbClr val="000000"/>
                </a:solidFill>
                <a:latin typeface="Arial"/>
                <a:ea typeface="DejaVu Sans"/>
              </a:rPr>
              <a:t>Data Modeling :</a:t>
            </a:r>
            <a:r>
              <a:rPr lang="en-US" sz="1800" b="0" strike="noStrike" spc="-1">
                <a:solidFill>
                  <a:srgbClr val="000000"/>
                </a:solidFill>
                <a:latin typeface="Arial"/>
                <a:ea typeface="DejaVu Sans"/>
              </a:rPr>
              <a:t> You may notice properties of the data such as distributions or data types that suggest the use (or to not use) speciﬁc machine learning algorithms.</a:t>
            </a:r>
            <a:endParaRPr lang="en-US" sz="1800" b="0" strike="noStrike" spc="-1">
              <a:latin typeface="Arial"/>
            </a:endParaRPr>
          </a:p>
          <a:p>
            <a:pPr algn="just">
              <a:lnSpc>
                <a:spcPct val="100000"/>
              </a:lnSpc>
              <a:spcBef>
                <a:spcPts val="1134"/>
              </a:spcBef>
              <a:spcAft>
                <a:spcPts val="1134"/>
              </a:spcAf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CustomShape 1"/>
          <p:cNvSpPr/>
          <p:nvPr/>
        </p:nvSpPr>
        <p:spPr>
          <a:xfrm>
            <a:off x="504000" y="4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800" b="1" strike="noStrike" spc="-1">
                <a:solidFill>
                  <a:srgbClr val="000000"/>
                </a:solidFill>
                <a:latin typeface="Arial"/>
                <a:ea typeface="DejaVu Sans"/>
              </a:rPr>
              <a:t>Feature Selection</a:t>
            </a:r>
            <a:endParaRPr lang="en-US" sz="2800" b="0" strike="noStrike" spc="-1">
              <a:latin typeface="Arial"/>
            </a:endParaRPr>
          </a:p>
        </p:txBody>
      </p:sp>
      <p:sp>
        <p:nvSpPr>
          <p:cNvPr id="1024" name="CustomShape 2"/>
          <p:cNvSpPr/>
          <p:nvPr/>
        </p:nvSpPr>
        <p:spPr>
          <a:xfrm>
            <a:off x="548640" y="1047600"/>
            <a:ext cx="9047880" cy="431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9600" indent="-214920" algn="just">
              <a:lnSpc>
                <a:spcPct val="100000"/>
              </a:lnSpc>
              <a:spcBef>
                <a:spcPts val="283"/>
              </a:spcBef>
              <a:spcAft>
                <a:spcPts val="283"/>
              </a:spcAft>
              <a:buClr>
                <a:srgbClr val="000000"/>
              </a:buClr>
              <a:buSzPct val="60000"/>
              <a:buFont typeface="Wingdings" charset="2"/>
              <a:buChar char=""/>
            </a:pPr>
            <a:r>
              <a:rPr lang="en-US" sz="1800" b="0" strike="noStrike" spc="-1">
                <a:solidFill>
                  <a:srgbClr val="000000"/>
                </a:solidFill>
                <a:latin typeface="Arial"/>
                <a:ea typeface="DejaVu Sans"/>
              </a:rPr>
              <a:t>Feature selection is also called variable selection or attribute selection.</a:t>
            </a:r>
            <a:endParaRPr lang="en-US" sz="1800" b="0" strike="noStrike" spc="-1">
              <a:latin typeface="Arial"/>
            </a:endParaRPr>
          </a:p>
          <a:p>
            <a:pPr marL="219600" indent="-214920" algn="just">
              <a:lnSpc>
                <a:spcPct val="100000"/>
              </a:lnSpc>
              <a:spcBef>
                <a:spcPts val="283"/>
              </a:spcBef>
              <a:spcAft>
                <a:spcPts val="283"/>
              </a:spcAft>
              <a:buClr>
                <a:srgbClr val="000000"/>
              </a:buClr>
              <a:buSzPct val="60000"/>
              <a:buFont typeface="Wingdings" charset="2"/>
              <a:buChar char=""/>
            </a:pPr>
            <a:r>
              <a:rPr lang="en-US" sz="1800" b="0" strike="noStrike" spc="-1">
                <a:solidFill>
                  <a:srgbClr val="000000"/>
                </a:solidFill>
                <a:latin typeface="Arial"/>
                <a:ea typeface="DejaVu Sans"/>
              </a:rPr>
              <a:t>It is the automatic selection of attributes in your data (such as columns in tabular data) that are most relevant to the predictive modeling problem you are working on.</a:t>
            </a:r>
            <a:endParaRPr lang="en-US" sz="1800" b="0" strike="noStrike" spc="-1">
              <a:latin typeface="Arial"/>
            </a:endParaRPr>
          </a:p>
          <a:p>
            <a:pPr marL="219600" indent="-214920" algn="just">
              <a:lnSpc>
                <a:spcPct val="100000"/>
              </a:lnSpc>
              <a:spcBef>
                <a:spcPts val="283"/>
              </a:spcBef>
              <a:spcAft>
                <a:spcPts val="283"/>
              </a:spcAft>
              <a:buClr>
                <a:srgbClr val="000000"/>
              </a:buClr>
              <a:buSzPct val="60000"/>
              <a:buFont typeface="Wingdings" charset="2"/>
              <a:buChar char=""/>
            </a:pPr>
            <a:r>
              <a:rPr lang="en-US" sz="1800" b="1" strike="noStrike" spc="-1">
                <a:solidFill>
                  <a:srgbClr val="000000"/>
                </a:solidFill>
                <a:latin typeface="Arial"/>
                <a:ea typeface="DejaVu Sans"/>
              </a:rPr>
              <a:t>Feature Selection Algorithms</a:t>
            </a:r>
            <a:endParaRPr lang="en-US" sz="1800" b="0" strike="noStrike" spc="-1">
              <a:latin typeface="Arial"/>
            </a:endParaRPr>
          </a:p>
          <a:p>
            <a:pPr marL="457200" indent="-214920" algn="just">
              <a:lnSpc>
                <a:spcPct val="100000"/>
              </a:lnSpc>
              <a:spcBef>
                <a:spcPts val="283"/>
              </a:spcBef>
              <a:spcAft>
                <a:spcPts val="283"/>
              </a:spcAft>
              <a:buClr>
                <a:srgbClr val="000000"/>
              </a:buClr>
              <a:buSzPct val="45000"/>
              <a:buFont typeface="Wingdings" charset="2"/>
              <a:buChar char=""/>
            </a:pPr>
            <a:r>
              <a:rPr lang="en-US" sz="1800" b="1" strike="noStrike" spc="-1">
                <a:solidFill>
                  <a:srgbClr val="000000"/>
                </a:solidFill>
                <a:latin typeface="Arial"/>
                <a:ea typeface="DejaVu Sans"/>
              </a:rPr>
              <a:t>Filter Methods</a:t>
            </a:r>
            <a:endParaRPr lang="en-US" sz="1800" b="0" strike="noStrike" spc="-1">
              <a:latin typeface="Arial"/>
            </a:endParaRPr>
          </a:p>
          <a:p>
            <a:pPr marL="648000" lvl="2" indent="-21240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Some examples of some filter methods include the Chi squared test, information gain and correlation coefficient scores.</a:t>
            </a:r>
            <a:endParaRPr lang="en-US" sz="1800" b="0" strike="noStrike" spc="-1">
              <a:latin typeface="Arial"/>
            </a:endParaRPr>
          </a:p>
          <a:p>
            <a:pPr marL="457200" indent="-214920" algn="just">
              <a:lnSpc>
                <a:spcPct val="100000"/>
              </a:lnSpc>
              <a:spcBef>
                <a:spcPts val="283"/>
              </a:spcBef>
              <a:spcAft>
                <a:spcPts val="283"/>
              </a:spcAft>
              <a:buClr>
                <a:srgbClr val="000000"/>
              </a:buClr>
              <a:buSzPct val="45000"/>
              <a:buFont typeface="Wingdings" charset="2"/>
              <a:buChar char=""/>
            </a:pPr>
            <a:r>
              <a:rPr lang="en-US" sz="1800" b="1" strike="noStrike" spc="-1">
                <a:solidFill>
                  <a:srgbClr val="000000"/>
                </a:solidFill>
                <a:latin typeface="Arial"/>
                <a:ea typeface="DejaVu Sans"/>
              </a:rPr>
              <a:t>Wrapper Methods</a:t>
            </a:r>
            <a:endParaRPr lang="en-US" sz="1800" b="0" strike="noStrike" spc="-1">
              <a:latin typeface="Arial"/>
            </a:endParaRPr>
          </a:p>
          <a:p>
            <a:pPr marL="648000" lvl="2" indent="-21240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A predictive model us used to evaluate a combination of features and assign a score based on model accuracy.</a:t>
            </a:r>
            <a:endParaRPr lang="en-US" sz="1800" b="0" strike="noStrike" spc="-1">
              <a:latin typeface="Arial"/>
            </a:endParaRPr>
          </a:p>
          <a:p>
            <a:pPr marL="457200" indent="-214920" algn="just">
              <a:lnSpc>
                <a:spcPct val="100000"/>
              </a:lnSpc>
              <a:spcBef>
                <a:spcPts val="283"/>
              </a:spcBef>
              <a:spcAft>
                <a:spcPts val="283"/>
              </a:spcAft>
              <a:buClr>
                <a:srgbClr val="000000"/>
              </a:buClr>
              <a:buSzPct val="45000"/>
              <a:buFont typeface="Wingdings" charset="2"/>
              <a:buChar char=""/>
            </a:pPr>
            <a:r>
              <a:rPr lang="en-US" sz="1800" b="1" strike="noStrike" spc="-1">
                <a:solidFill>
                  <a:srgbClr val="000000"/>
                </a:solidFill>
                <a:latin typeface="Arial"/>
                <a:ea typeface="DejaVu Sans"/>
              </a:rPr>
              <a:t>Embedded Methods</a:t>
            </a:r>
            <a:endParaRPr lang="en-US" sz="1800" b="0" strike="noStrike" spc="-1">
              <a:latin typeface="Arial"/>
            </a:endParaRPr>
          </a:p>
          <a:p>
            <a:pPr marL="648000" lvl="2" indent="-212400" algn="just">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DejaVu Sans"/>
              </a:rPr>
              <a:t>Examples of regularization algorithms are the LASSO, Elastic Net and Ridge Regression.</a:t>
            </a:r>
            <a:endParaRPr lang="en-US" sz="1800" b="0" strike="noStrike" spc="-1">
              <a:latin typeface="Arial"/>
            </a:endParaRPr>
          </a:p>
          <a:p>
            <a:pPr algn="just">
              <a:lnSpc>
                <a:spcPct val="100000"/>
              </a:lnSpc>
              <a:spcBef>
                <a:spcPts val="283"/>
              </a:spcBef>
              <a:spcAft>
                <a:spcPts val="283"/>
              </a:spcAft>
            </a:pPr>
            <a:endParaRPr lang="en-US" sz="1800" b="0" strike="noStrike" spc="-1">
              <a:latin typeface="Arial"/>
            </a:endParaRPr>
          </a:p>
        </p:txBody>
      </p:sp>
      <p:sp>
        <p:nvSpPr>
          <p:cNvPr id="1025" name="Line 3"/>
          <p:cNvSpPr/>
          <p:nvPr/>
        </p:nvSpPr>
        <p:spPr>
          <a:xfrm>
            <a:off x="504000" y="861840"/>
            <a:ext cx="957672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26" name="Line 4"/>
          <p:cNvSpPr/>
          <p:nvPr/>
        </p:nvSpPr>
        <p:spPr>
          <a:xfrm flipH="1">
            <a:off x="0" y="861840"/>
            <a:ext cx="4572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CustomShape 1"/>
          <p:cNvSpPr/>
          <p:nvPr/>
        </p:nvSpPr>
        <p:spPr>
          <a:xfrm>
            <a:off x="504000" y="226080"/>
            <a:ext cx="9067320" cy="94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2800" b="1" strike="noStrike" spc="-1">
                <a:solidFill>
                  <a:srgbClr val="000000"/>
                </a:solidFill>
                <a:latin typeface="Arial"/>
                <a:ea typeface="DejaVu Sans"/>
              </a:rPr>
              <a:t>Class Distribution</a:t>
            </a:r>
            <a:endParaRPr lang="en-US" sz="2800" b="0" strike="noStrike" spc="-1">
              <a:latin typeface="Arial"/>
            </a:endParaRPr>
          </a:p>
        </p:txBody>
      </p:sp>
      <p:sp>
        <p:nvSpPr>
          <p:cNvPr id="1028" name="Line 2"/>
          <p:cNvSpPr/>
          <p:nvPr/>
        </p:nvSpPr>
        <p:spPr>
          <a:xfrm>
            <a:off x="548640" y="822960"/>
            <a:ext cx="9532080" cy="360"/>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29" name="Line 3"/>
          <p:cNvSpPr/>
          <p:nvPr/>
        </p:nvSpPr>
        <p:spPr>
          <a:xfrm flipH="1">
            <a:off x="0" y="822960"/>
            <a:ext cx="504000" cy="360"/>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30" name="CustomShape 4"/>
          <p:cNvSpPr/>
          <p:nvPr/>
        </p:nvSpPr>
        <p:spPr>
          <a:xfrm>
            <a:off x="548640" y="1005840"/>
            <a:ext cx="8957520" cy="15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A frequency distribution is a table or graph that displays the frequency of various outcomes in a sample.</a:t>
            </a:r>
            <a:endParaRPr lang="en-US" sz="1800" b="0" strike="noStrike" spc="-1">
              <a:latin typeface="Arial"/>
            </a:endParaRPr>
          </a:p>
          <a:p>
            <a:pPr marL="216000" indent="-212400" algn="just">
              <a:lnSpc>
                <a:spcPct val="100000"/>
              </a:lnSpc>
              <a:spcBef>
                <a:spcPts val="567"/>
              </a:spcBef>
              <a:spcAft>
                <a:spcPts val="567"/>
              </a:spcAft>
              <a:buClr>
                <a:srgbClr val="000000"/>
              </a:buClr>
              <a:buSzPct val="45000"/>
              <a:buFont typeface="Wingdings" charset="2"/>
              <a:buChar char=""/>
            </a:pPr>
            <a:r>
              <a:rPr lang="en-US" sz="1800" b="0" strike="noStrike" spc="-1">
                <a:solidFill>
                  <a:srgbClr val="000000"/>
                </a:solidFill>
                <a:latin typeface="Arial"/>
                <a:ea typeface="DejaVu Sans"/>
              </a:rPr>
              <a:t>Each entry in the table contains the frequency or count of the occurrences of values within a particular group or interval, and in this way, the table summarizes the distribution of values in the sample.</a:t>
            </a:r>
            <a:endParaRPr lang="en-US" sz="1800" b="0" strike="noStrike" spc="-1">
              <a:latin typeface="Arial"/>
            </a:endParaRPr>
          </a:p>
        </p:txBody>
      </p:sp>
      <p:sp>
        <p:nvSpPr>
          <p:cNvPr id="1031" name="CustomShape 5"/>
          <p:cNvSpPr/>
          <p:nvPr/>
        </p:nvSpPr>
        <p:spPr>
          <a:xfrm>
            <a:off x="710640" y="2534760"/>
            <a:ext cx="8045280" cy="19173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Calculate class breakdown</a:t>
            </a:r>
            <a:endParaRPr lang="en-US" sz="1600" b="0" strike="noStrike" spc="-1">
              <a:latin typeface="Arial"/>
            </a:endParaRPr>
          </a:p>
        </p:txBody>
      </p:sp>
      <p:sp>
        <p:nvSpPr>
          <p:cNvPr id="1032" name="CustomShape 6"/>
          <p:cNvSpPr/>
          <p:nvPr/>
        </p:nvSpPr>
        <p:spPr>
          <a:xfrm>
            <a:off x="716400" y="4398120"/>
            <a:ext cx="8003520" cy="94212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600" b="0" strike="noStrike" spc="-1">
                <a:solidFill>
                  <a:srgbClr val="000000"/>
                </a:solidFill>
                <a:latin typeface="Arial"/>
                <a:ea typeface="DejaVu Sans"/>
              </a:rPr>
              <a:t>Output class breakdown</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2356</TotalTime>
  <Words>11223</Words>
  <Application>LibreOffice/6.0.0.3$Windows_X86_64 LibreOffice_project/64a0f66915f38c6217de274f0aa8e15618924765</Application>
  <PresentationFormat>Custom</PresentationFormat>
  <Paragraphs>1248</Paragraphs>
  <Slides>247</Slides>
  <Notes>0</Notes>
  <HiddenSlides>0</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247</vt:i4>
      </vt:variant>
    </vt:vector>
  </HeadingPairs>
  <TitlesOfParts>
    <vt:vector size="263"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Microsoft Draw Drawing</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Classification Models</vt:lpstr>
      <vt:lpstr>Classification Examples</vt:lpstr>
      <vt:lpstr>Introduction to Classification Models</vt:lpstr>
      <vt:lpstr>  Predictive Modeling Techniques for Classification Problems</vt:lpstr>
      <vt:lpstr>K Nearest Neighbors</vt:lpstr>
      <vt:lpstr>K Nearest Neighbors: Introduction</vt:lpstr>
      <vt:lpstr>K Nearest Neighbors: Algorithm</vt:lpstr>
      <vt:lpstr>K Nearest Neighbors: Strengths &amp; Limitations</vt:lpstr>
      <vt:lpstr>R example: K Nearest Neighbors</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DECISION TREES</vt:lpstr>
      <vt:lpstr>Introduction to Decision Tree Models</vt:lpstr>
      <vt:lpstr>Suitable Conditions for Playing Golf</vt:lpstr>
      <vt:lpstr>Information Gain - Example</vt:lpstr>
      <vt:lpstr>Some Hints for Analytical Minds</vt:lpstr>
      <vt:lpstr>Entropy - Measuring Information Gain</vt:lpstr>
      <vt:lpstr>Information Gain &amp; Decision Trees</vt:lpstr>
      <vt:lpstr>Decision Tree Terminologies</vt:lpstr>
      <vt:lpstr>Building a Decision Tree</vt:lpstr>
      <vt:lpstr>Entropy Calculations During Each Split</vt:lpstr>
      <vt:lpstr>Information Gain Calculations for Each Attribute</vt:lpstr>
      <vt:lpstr>Identify an Attribute to Split a Node</vt:lpstr>
      <vt:lpstr>Build Decision Tree</vt:lpstr>
      <vt:lpstr>Output: Decision Tree to Decision Rules</vt:lpstr>
      <vt:lpstr>Different Tree building Algorithms</vt:lpstr>
      <vt:lpstr>3 Steps for Choosing Right Decision Tree in CART</vt:lpstr>
      <vt:lpstr>Decision Trees: R example</vt:lpstr>
      <vt:lpstr>Decision Trees: R example</vt:lpstr>
      <vt:lpstr>Decision Trees Strengths and Weekness</vt:lpstr>
      <vt:lpstr>Ensemble Methods</vt:lpstr>
      <vt:lpstr>Who Can Win?</vt:lpstr>
      <vt:lpstr>Condorcet’s Jury Theorem</vt:lpstr>
      <vt:lpstr>Ensemble Modelling</vt:lpstr>
      <vt:lpstr>Why Combining Models Work?</vt:lpstr>
      <vt:lpstr>Ensemble Classifiers</vt:lpstr>
      <vt:lpstr>Ensemble Modelling Approaches</vt:lpstr>
      <vt:lpstr>Bagging and Boosting</vt:lpstr>
      <vt:lpstr>Bagging - Ideas</vt:lpstr>
      <vt:lpstr>Bag of Decision Trees - Example</vt:lpstr>
      <vt:lpstr>Accuracy Improvement from Bagging Models</vt:lpstr>
      <vt:lpstr>Useful Scenarios for Using Bagging Models</vt:lpstr>
      <vt:lpstr>Boosting Ideas</vt:lpstr>
      <vt:lpstr>Boosting Algorithm Explained</vt:lpstr>
      <vt:lpstr>Boosting Example</vt:lpstr>
      <vt:lpstr>Final Classifier Model</vt:lpstr>
      <vt:lpstr>Slide 232</vt:lpstr>
      <vt:lpstr>Slide 233</vt:lpstr>
      <vt:lpstr>Slide 234</vt:lpstr>
      <vt:lpstr>Slide 235</vt:lpstr>
      <vt:lpstr>Slide 236</vt:lpstr>
      <vt:lpstr>Random Forest</vt:lpstr>
      <vt:lpstr>Introduction to Random Forests</vt:lpstr>
      <vt:lpstr>Random Forests</vt:lpstr>
      <vt:lpstr>Random Forests – Bootstrap Samples</vt:lpstr>
      <vt:lpstr>Random Forests – Bagging </vt:lpstr>
      <vt:lpstr>Random Forests – Random selection subset of Features</vt:lpstr>
      <vt:lpstr>Random Forest Algorithm</vt:lpstr>
      <vt:lpstr>Practical Considerations of Random Forests</vt:lpstr>
      <vt:lpstr>Estimation of Test Error During Training</vt:lpstr>
      <vt:lpstr>Estimating Importance of Each Feature</vt:lpstr>
      <vt:lpstr>Estimating the Similarity of the Samples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Pavan</dc:creator>
  <cp:lastModifiedBy>Pavan</cp:lastModifiedBy>
  <cp:revision>34</cp:revision>
  <dcterms:created xsi:type="dcterms:W3CDTF">2018-02-07T11:55:55Z</dcterms:created>
  <dcterms:modified xsi:type="dcterms:W3CDTF">2018-05-29T08:32:01Z</dcterms:modified>
  <dc:language>en-US</dc:language>
</cp:coreProperties>
</file>